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7" r:id="rId5"/>
    <p:sldId id="261" r:id="rId6"/>
    <p:sldId id="260" r:id="rId7"/>
    <p:sldId id="266" r:id="rId8"/>
    <p:sldId id="268" r:id="rId9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4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-72" y="936"/>
      </p:cViewPr>
      <p:guideLst>
        <p:guide orient="horz" pos="2160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98DE4-BA60-42F2-AE7D-0EC28F001C3C}" type="datetimeFigureOut">
              <a:rPr lang="nb-NO" smtClean="0"/>
              <a:pPr/>
              <a:t>07.12.2015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34A91-339B-4738-BA8D-68EFFD902B6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427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2000" y="4680000"/>
            <a:ext cx="8280000" cy="1260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2000" y="3960000"/>
            <a:ext cx="8280000" cy="45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2000" y="4680000"/>
            <a:ext cx="8280000" cy="1440000"/>
          </a:xfrm>
        </p:spPr>
        <p:txBody>
          <a:bodyPr anchor="t">
            <a:normAutofit/>
          </a:bodyPr>
          <a:lstStyle>
            <a:lvl1pPr algn="l">
              <a:defRPr sz="35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12000" y="3960000"/>
            <a:ext cx="8280000" cy="4500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1D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828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8280000" cy="45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Rektangel 8"/>
          <p:cNvSpPr/>
          <p:nvPr/>
        </p:nvSpPr>
        <p:spPr>
          <a:xfrm>
            <a:off x="0" y="6120000"/>
            <a:ext cx="9144000" cy="73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0" y="6120000"/>
            <a:ext cx="9144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"/>
          <p:cNvSpPr txBox="1">
            <a:spLocks/>
          </p:cNvSpPr>
          <p:nvPr/>
        </p:nvSpPr>
        <p:spPr>
          <a:xfrm>
            <a:off x="8460000" y="6570000"/>
            <a:ext cx="540000" cy="216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D42F061B-173B-450A-B8CD-D01C336497EC}" type="slidenum">
              <a:rPr kumimoji="0" lang="nb-NO" sz="800" b="0" i="0" u="none" strike="noStrike" cap="none" normalizeH="0" baseline="0" smtClean="0">
                <a:ln>
                  <a:noFill/>
                </a:ln>
                <a:solidFill>
                  <a:srgbClr val="D9D9D9"/>
                </a:solidFill>
                <a:effectLst/>
                <a:latin typeface="Arial" pitchFamily="34" charset="0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nb-N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Bilde 9" descr="Lg_deltFrg_lys_KHS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0000" y="6192000"/>
            <a:ext cx="2520000" cy="5977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500" b="1" kern="1200" cap="all" baseline="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1463" indent="-27146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5475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4863" indent="-26352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74738" indent="-1778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6200" indent="-271463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89171" y="3349343"/>
            <a:ext cx="8280000" cy="1260000"/>
          </a:xfrm>
        </p:spPr>
        <p:txBody>
          <a:bodyPr/>
          <a:lstStyle/>
          <a:p>
            <a:r>
              <a:rPr lang="nb-NO" dirty="0" smtClean="0"/>
              <a:t>Status prosjekt psykisk helse og rus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48018" y="1858244"/>
            <a:ext cx="8298323" cy="912252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Overordnet samarbeidsutvalg</a:t>
            </a:r>
          </a:p>
          <a:p>
            <a:r>
              <a:rPr lang="nb-NO" dirty="0" smtClean="0"/>
              <a:t>7</a:t>
            </a:r>
            <a:r>
              <a:rPr lang="nb-NO" dirty="0" smtClean="0"/>
              <a:t>. desember 2015</a:t>
            </a:r>
          </a:p>
          <a:p>
            <a:r>
              <a:rPr lang="nb-NO" dirty="0" smtClean="0"/>
              <a:t>Prosjektleder </a:t>
            </a:r>
            <a:r>
              <a:rPr lang="nb-NO" dirty="0" smtClean="0"/>
              <a:t>Kari </a:t>
            </a:r>
            <a:r>
              <a:rPr lang="nb-NO" dirty="0" smtClean="0"/>
              <a:t>Engen Sørensen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Prosjektets mål, deltakere og finansiering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cap="all" dirty="0" smtClean="0"/>
              <a:t>Utvikle  </a:t>
            </a:r>
            <a:r>
              <a:rPr lang="nb-NO" b="1" cap="all" dirty="0"/>
              <a:t>organisatoriske forpliktende </a:t>
            </a:r>
            <a:r>
              <a:rPr lang="nb-NO" b="1" cap="all" dirty="0">
                <a:solidFill>
                  <a:schemeClr val="accent6">
                    <a:lumMod val="50000"/>
                  </a:schemeClr>
                </a:solidFill>
              </a:rPr>
              <a:t>samhandlingsmodeller</a:t>
            </a:r>
            <a:r>
              <a:rPr lang="nb-NO" b="1" cap="all" dirty="0"/>
              <a:t> innen psykisk helse og rus- </a:t>
            </a:r>
            <a:r>
              <a:rPr lang="nb-NO" b="1" cap="all" dirty="0" smtClean="0"/>
              <a:t>pasientforløp</a:t>
            </a:r>
          </a:p>
          <a:p>
            <a:r>
              <a:rPr lang="nb-NO" b="1" cap="all" dirty="0" smtClean="0">
                <a:solidFill>
                  <a:schemeClr val="accent6">
                    <a:lumMod val="50000"/>
                  </a:schemeClr>
                </a:solidFill>
              </a:rPr>
              <a:t>Pasientgruppe: </a:t>
            </a:r>
            <a:r>
              <a:rPr lang="nb-NO" b="1" cap="all" dirty="0" smtClean="0"/>
              <a:t>voksne med omfattende behov for tjenester innen rus og psykisk helse</a:t>
            </a:r>
            <a:endParaRPr lang="nb-NO" dirty="0"/>
          </a:p>
          <a:p>
            <a:r>
              <a:rPr lang="nb-NO" b="1" cap="all" dirty="0" smtClean="0"/>
              <a:t>Finansiert av Helsedirektoratet</a:t>
            </a:r>
          </a:p>
          <a:p>
            <a:r>
              <a:rPr lang="nb-NO" b="1" cap="all" dirty="0" smtClean="0">
                <a:solidFill>
                  <a:schemeClr val="accent6">
                    <a:lumMod val="50000"/>
                  </a:schemeClr>
                </a:solidFill>
              </a:rPr>
              <a:t>Deltakere </a:t>
            </a:r>
            <a:r>
              <a:rPr lang="nb-NO" b="1" cap="all" dirty="0" smtClean="0"/>
              <a:t>kommunene </a:t>
            </a:r>
            <a:r>
              <a:rPr lang="nb-NO" b="1" cap="all" dirty="0" smtClean="0"/>
              <a:t>Asker</a:t>
            </a:r>
            <a:r>
              <a:rPr lang="nb-NO" b="1" cap="all" dirty="0" smtClean="0"/>
              <a:t>, Røyken og Hurum og Asker DPS</a:t>
            </a:r>
            <a:r>
              <a:rPr lang="nb-NO" b="1" cap="all" dirty="0"/>
              <a:t> </a:t>
            </a:r>
            <a:endParaRPr lang="nb-NO" b="1" cap="all" dirty="0" smtClean="0"/>
          </a:p>
          <a:p>
            <a:r>
              <a:rPr lang="nb-NO" b="1" cap="all" dirty="0" smtClean="0"/>
              <a:t>Styringsgruppe, prosjektgruppe, ressursgruppe brukere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15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Gjennomførte aktiviteter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nb-NO" b="1" dirty="0"/>
          </a:p>
          <a:p>
            <a:r>
              <a:rPr lang="nb-NO" dirty="0" smtClean="0"/>
              <a:t>Kartlagt </a:t>
            </a:r>
            <a:r>
              <a:rPr lang="nb-NO" dirty="0"/>
              <a:t>og analysert dagens omfang og organisering av kommunale helsetjenester og spesialisthelsetjenester for alle pasienter innen psykisk helse og rus i kommunene Asker, Røyken, Hurum og Asker DPS, herunder pasienter definert som målgruppe i prosjektet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G</a:t>
            </a:r>
            <a:r>
              <a:rPr lang="nb-NO" dirty="0" smtClean="0"/>
              <a:t>jennomført </a:t>
            </a:r>
            <a:r>
              <a:rPr lang="nb-NO" dirty="0"/>
              <a:t>prosesser som har ført til en omforent forståelse av omfang og organisering av kommune- og spesialisthelsetjenester til pasienter definert som målgruppen i prosjektet.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Gjennomført </a:t>
            </a:r>
            <a:r>
              <a:rPr lang="nb-NO" dirty="0"/>
              <a:t>en kvalitativ kartlegging av eksisterende </a:t>
            </a:r>
            <a:r>
              <a:rPr lang="nb-NO" dirty="0" smtClean="0"/>
              <a:t>brukerinvolvering, </a:t>
            </a:r>
            <a:r>
              <a:rPr lang="nb-NO" dirty="0" smtClean="0"/>
              <a:t>og </a:t>
            </a:r>
            <a:r>
              <a:rPr lang="nb-NO" dirty="0"/>
              <a:t>g</a:t>
            </a:r>
            <a:r>
              <a:rPr lang="nb-NO" dirty="0" smtClean="0"/>
              <a:t>jennomført </a:t>
            </a:r>
            <a:r>
              <a:rPr lang="nb-NO" dirty="0"/>
              <a:t>prosesser </a:t>
            </a:r>
            <a:r>
              <a:rPr lang="nb-NO" dirty="0" smtClean="0"/>
              <a:t>som </a:t>
            </a:r>
            <a:r>
              <a:rPr lang="nb-NO" dirty="0"/>
              <a:t>har ført til en omforent forståelse av utfordringer ved dagens brukerinvolvering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Innhentet </a:t>
            </a:r>
            <a:r>
              <a:rPr lang="nb-NO" dirty="0"/>
              <a:t>informasjon om ulike samhandlingsmodeller, og foretatt en vurdering som har dannet grunnlag for foreslått Samhandlingsmodell til utprøving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 smtClean="0"/>
              <a:t>Fortløpende </a:t>
            </a:r>
            <a:r>
              <a:rPr lang="nb-NO" dirty="0"/>
              <a:t>forankring av funn og fremdrift i prosjektet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Besluttet metode til å måle effekt av endret modell for samhandling</a:t>
            </a:r>
            <a:r>
              <a:rPr lang="nb-NO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14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Funn 3 hovedutfordringer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b="1" dirty="0"/>
          </a:p>
          <a:p>
            <a:r>
              <a:rPr lang="nb-NO" dirty="0" smtClean="0"/>
              <a:t>Flytutfordringer</a:t>
            </a:r>
          </a:p>
          <a:p>
            <a:r>
              <a:rPr lang="nb-NO" dirty="0" smtClean="0"/>
              <a:t>Variasjon i kvalitativt godt tilbud på vakttid</a:t>
            </a:r>
          </a:p>
          <a:p>
            <a:r>
              <a:rPr lang="nb-NO" dirty="0" smtClean="0"/>
              <a:t>Manger ved dagens brukermedvirkning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38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0722" y="197893"/>
            <a:ext cx="8416479" cy="736979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Tiltak og målinger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4842" y="730155"/>
            <a:ext cx="8382358" cy="5209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1 </a:t>
            </a:r>
            <a:r>
              <a:rPr lang="nb-NO" sz="1400" dirty="0">
                <a:solidFill>
                  <a:schemeClr val="accent6">
                    <a:lumMod val="50000"/>
                  </a:schemeClr>
                </a:solidFill>
              </a:rPr>
              <a:t>Flytutfordringer</a:t>
            </a:r>
          </a:p>
          <a:p>
            <a:r>
              <a:rPr lang="nb-NO" sz="1400" dirty="0"/>
              <a:t>Det opprettes et </a:t>
            </a:r>
            <a:r>
              <a:rPr lang="nb-NO" sz="1400" dirty="0" smtClean="0"/>
              <a:t>samhandlingsteam/koordinerende team</a:t>
            </a:r>
            <a:r>
              <a:rPr lang="nb-NO" sz="1400" dirty="0" smtClean="0"/>
              <a:t> </a:t>
            </a:r>
            <a:r>
              <a:rPr lang="nb-NO" sz="1400" dirty="0"/>
              <a:t>mellom Asker DPS og hver </a:t>
            </a:r>
            <a:r>
              <a:rPr lang="nb-NO" sz="1400" dirty="0" smtClean="0"/>
              <a:t>kommune</a:t>
            </a:r>
            <a:endParaRPr lang="nb-NO" sz="1400" dirty="0"/>
          </a:p>
          <a:p>
            <a:r>
              <a:rPr lang="nb-NO" sz="1400" dirty="0"/>
              <a:t>Partene forplikter seg til å avgi faste personer til dette teamet som møtes regelmessig til fastlagt tid.</a:t>
            </a:r>
          </a:p>
          <a:p>
            <a:r>
              <a:rPr lang="nb-NO" sz="1400" dirty="0"/>
              <a:t>Ressursinnsats dimensjoneres etter antall pasienter og </a:t>
            </a:r>
            <a:r>
              <a:rPr lang="nb-NO" sz="1400" dirty="0" smtClean="0"/>
              <a:t>pasientbehov</a:t>
            </a:r>
            <a:endParaRPr lang="nb-NO" sz="1400" dirty="0"/>
          </a:p>
          <a:p>
            <a:r>
              <a:rPr lang="nb-NO" sz="1400" dirty="0" smtClean="0"/>
              <a:t>Enkel henvisning, beslutning</a:t>
            </a:r>
            <a:endParaRPr lang="nb-NO" sz="1400" dirty="0"/>
          </a:p>
          <a:p>
            <a:r>
              <a:rPr lang="nb-NO" sz="1400" dirty="0" smtClean="0"/>
              <a:t>Teamet kan jobbe ambulant</a:t>
            </a:r>
            <a:endParaRPr lang="nb-NO" sz="1400" dirty="0"/>
          </a:p>
          <a:p>
            <a:pPr marL="0" indent="0">
              <a:buNone/>
            </a:pPr>
            <a:r>
              <a:rPr lang="nb-NO" sz="1400" dirty="0"/>
              <a:t> </a:t>
            </a: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   Ønsket </a:t>
            </a:r>
            <a:r>
              <a:rPr lang="nb-NO" sz="1400" dirty="0">
                <a:solidFill>
                  <a:schemeClr val="accent6">
                    <a:lumMod val="50000"/>
                  </a:schemeClr>
                </a:solidFill>
              </a:rPr>
              <a:t>effekt:</a:t>
            </a:r>
          </a:p>
          <a:p>
            <a:r>
              <a:rPr lang="nb-NO" sz="1400" dirty="0"/>
              <a:t>Redusere innleggelse døgn for Vestre Viken/TSB</a:t>
            </a:r>
          </a:p>
          <a:p>
            <a:r>
              <a:rPr lang="nb-NO" sz="1400" dirty="0"/>
              <a:t>Redusere </a:t>
            </a:r>
            <a:r>
              <a:rPr lang="nb-NO" sz="1400" dirty="0" smtClean="0"/>
              <a:t>uheldig reinnleggelse </a:t>
            </a:r>
            <a:r>
              <a:rPr lang="nb-NO" sz="1400" dirty="0"/>
              <a:t>døgn</a:t>
            </a:r>
          </a:p>
          <a:p>
            <a:r>
              <a:rPr lang="nb-NO" sz="1400" dirty="0"/>
              <a:t>Rett </a:t>
            </a:r>
            <a:r>
              <a:rPr lang="nb-NO" sz="1400" dirty="0" smtClean="0"/>
              <a:t>kommunalt tilbud til brukere</a:t>
            </a:r>
          </a:p>
          <a:p>
            <a:r>
              <a:rPr lang="nb-NO" sz="1400" dirty="0" smtClean="0"/>
              <a:t>Etablere og reetablere brukere i ordinære tjenester</a:t>
            </a:r>
          </a:p>
          <a:p>
            <a:r>
              <a:rPr lang="nb-NO" sz="1400" dirty="0" smtClean="0"/>
              <a:t>Motvirke brudd i behandlingslinjen</a:t>
            </a:r>
            <a:endParaRPr lang="nb-NO" sz="1400" dirty="0"/>
          </a:p>
          <a:p>
            <a:r>
              <a:rPr lang="nb-NO" sz="1400" dirty="0"/>
              <a:t>Redusert press på akuttakse for kommuner, DPS og sykehus</a:t>
            </a:r>
          </a:p>
          <a:p>
            <a:r>
              <a:rPr lang="nb-NO" sz="1400" dirty="0"/>
              <a:t>Opplevd bedre kvalitet for brukere og </a:t>
            </a:r>
            <a:r>
              <a:rPr lang="nb-NO" sz="1400" dirty="0" smtClean="0"/>
              <a:t>pårørende</a:t>
            </a:r>
          </a:p>
          <a:p>
            <a:pPr marL="0" indent="0">
              <a:buNone/>
            </a:pPr>
            <a:r>
              <a:rPr lang="nb-NO" sz="1400" dirty="0" smtClean="0">
                <a:solidFill>
                  <a:schemeClr val="accent6">
                    <a:lumMod val="50000"/>
                  </a:schemeClr>
                </a:solidFill>
              </a:rPr>
              <a:t>      Målinger</a:t>
            </a:r>
            <a:r>
              <a:rPr lang="nb-NO" sz="1400" dirty="0"/>
              <a:t> </a:t>
            </a:r>
          </a:p>
          <a:p>
            <a:r>
              <a:rPr lang="nb-NO" sz="1400" dirty="0" smtClean="0"/>
              <a:t>Aktivitetsdata fra spesialisthelsetjenesten, DIPS, </a:t>
            </a:r>
          </a:p>
          <a:p>
            <a:r>
              <a:rPr lang="nb-NO" sz="1400" dirty="0" smtClean="0"/>
              <a:t>Aktivitetsdata fra kommunene, vedtak, omfang tjenester i omsorgstrappen</a:t>
            </a:r>
            <a:endParaRPr lang="nb-NO" sz="1400" dirty="0"/>
          </a:p>
          <a:p>
            <a:r>
              <a:rPr lang="nb-NO" sz="1400" dirty="0"/>
              <a:t>Hvis ulike organiseringer gir ulike resultater, så skal organisering velges ut i fra hva som gir de beste resultatene, hensyntatt ressursbruk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9486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 smtClean="0">
                <a:solidFill>
                  <a:schemeClr val="accent6">
                    <a:lumMod val="50000"/>
                  </a:schemeClr>
                </a:solidFill>
              </a:rPr>
              <a:t>     2 Vaktutfordringer</a:t>
            </a:r>
            <a:endParaRPr lang="nb-NO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b-NO" sz="1600" dirty="0"/>
              <a:t>Det anbefales at kommunene oppretter kommunale ambulante team som er operative frem til kl. 20(21) alle dager, og som er tilgjengelig for flere brukere enn målgruppen i prosjektet. </a:t>
            </a:r>
            <a:r>
              <a:rPr lang="nb-NO" sz="1600" dirty="0" smtClean="0"/>
              <a:t>Alternativt er å inngå samarbeid med andre døgnbaserte tjenester </a:t>
            </a:r>
            <a:endParaRPr lang="nb-NO" sz="1600" dirty="0"/>
          </a:p>
          <a:p>
            <a:r>
              <a:rPr lang="nb-NO" sz="1600" dirty="0"/>
              <a:t>Dette organiseres i den enkelte kommune eller interkommunalt.</a:t>
            </a:r>
          </a:p>
          <a:p>
            <a:pPr marL="0" indent="0">
              <a:buNone/>
            </a:pPr>
            <a:r>
              <a:rPr lang="nb-NO" sz="1600" dirty="0"/>
              <a:t> </a:t>
            </a:r>
          </a:p>
          <a:p>
            <a:pPr marL="0" indent="0">
              <a:buNone/>
            </a:pPr>
            <a:r>
              <a:rPr lang="nb-NO" sz="1600" dirty="0" smtClean="0"/>
              <a:t>      </a:t>
            </a:r>
            <a:r>
              <a:rPr lang="nb-NO" sz="1600" dirty="0" smtClean="0">
                <a:solidFill>
                  <a:schemeClr val="accent6">
                    <a:lumMod val="50000"/>
                  </a:schemeClr>
                </a:solidFill>
              </a:rPr>
              <a:t>Ønsket </a:t>
            </a:r>
            <a:r>
              <a:rPr lang="nb-NO" sz="1600" dirty="0">
                <a:solidFill>
                  <a:schemeClr val="accent6">
                    <a:lumMod val="50000"/>
                  </a:schemeClr>
                </a:solidFill>
              </a:rPr>
              <a:t>effekt:</a:t>
            </a:r>
          </a:p>
          <a:p>
            <a:r>
              <a:rPr lang="nb-NO" sz="1600" dirty="0"/>
              <a:t>Redusert press på akuttaksen</a:t>
            </a:r>
          </a:p>
          <a:p>
            <a:r>
              <a:rPr lang="nb-NO" sz="1600" dirty="0"/>
              <a:t>Redusert press på høyere nivå i omsorgstrappen</a:t>
            </a:r>
          </a:p>
          <a:p>
            <a:r>
              <a:rPr lang="nb-NO" sz="1600" dirty="0"/>
              <a:t>Bedre opplevd kvalitet, trygghet og forutsigbarhet blant pasienter og pårørende.</a:t>
            </a:r>
          </a:p>
          <a:p>
            <a:endParaRPr lang="nb-NO" sz="1600" dirty="0" smtClean="0"/>
          </a:p>
          <a:p>
            <a:pPr marL="0" indent="0">
              <a:buNone/>
            </a:pPr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</a:p>
          <a:p>
            <a:endParaRPr lang="nb-NO" sz="1200" dirty="0" smtClean="0"/>
          </a:p>
          <a:p>
            <a:pPr marL="0" indent="0">
              <a:buNone/>
            </a:pPr>
            <a:r>
              <a:rPr lang="nb-NO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b-NO" sz="12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endParaRPr lang="nb-NO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5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b-NO" sz="1500" b="1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b-NO" sz="1600" b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nb-NO" sz="1600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nb-NO" sz="1600" dirty="0" smtClean="0">
                <a:solidFill>
                  <a:schemeClr val="accent6">
                    <a:lumMod val="50000"/>
                  </a:schemeClr>
                </a:solidFill>
              </a:rPr>
              <a:t>Mangler ved dagen brukermedvirkning</a:t>
            </a:r>
            <a:endParaRPr lang="nb-NO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b-NO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b-NO" sz="1600"/>
              <a:t>Det </a:t>
            </a:r>
            <a:r>
              <a:rPr lang="nb-NO" sz="1600" smtClean="0"/>
              <a:t>bør</a:t>
            </a:r>
            <a:r>
              <a:rPr lang="nb-NO" sz="1600" smtClean="0"/>
              <a:t> </a:t>
            </a:r>
            <a:r>
              <a:rPr lang="nb-NO" sz="1600" dirty="0" smtClean="0"/>
              <a:t>utarbeides en metode og rutine for å sikre reell brukermedvirkning i alle deler av pasientforløpet</a:t>
            </a:r>
            <a:endParaRPr lang="nb-NO" sz="1600" dirty="0"/>
          </a:p>
          <a:p>
            <a:pPr marL="0" indent="0">
              <a:buNone/>
            </a:pPr>
            <a:r>
              <a:rPr lang="nb-NO" sz="1600" dirty="0"/>
              <a:t> </a:t>
            </a:r>
          </a:p>
          <a:p>
            <a:pPr marL="0" indent="0">
              <a:buNone/>
            </a:pPr>
            <a:r>
              <a:rPr lang="nb-NO" sz="1600" dirty="0" smtClean="0"/>
              <a:t>     </a:t>
            </a:r>
            <a:r>
              <a:rPr lang="nb-NO" sz="1600" dirty="0" smtClean="0">
                <a:solidFill>
                  <a:schemeClr val="accent6">
                    <a:lumMod val="50000"/>
                  </a:schemeClr>
                </a:solidFill>
              </a:rPr>
              <a:t>Ønsket </a:t>
            </a:r>
            <a:r>
              <a:rPr lang="nb-NO" sz="1600" dirty="0">
                <a:solidFill>
                  <a:schemeClr val="accent6">
                    <a:lumMod val="50000"/>
                  </a:schemeClr>
                </a:solidFill>
              </a:rPr>
              <a:t>effekt:</a:t>
            </a:r>
          </a:p>
          <a:p>
            <a:r>
              <a:rPr lang="nb-NO" sz="1600" dirty="0" smtClean="0"/>
              <a:t>Bedre opplevd kvalitet, trygghet og forutsigbarhet blant pasienter og pårørende</a:t>
            </a:r>
            <a:r>
              <a:rPr lang="nb-NO" sz="1600" dirty="0"/>
              <a:t> </a:t>
            </a:r>
            <a:endParaRPr lang="nb-NO" sz="1600" dirty="0" smtClean="0"/>
          </a:p>
          <a:p>
            <a:endParaRPr lang="nb-NO" sz="1600" dirty="0"/>
          </a:p>
          <a:p>
            <a:pPr marL="0" indent="0">
              <a:buNone/>
            </a:pPr>
            <a:r>
              <a:rPr lang="nb-NO" sz="1600" dirty="0" smtClean="0">
                <a:solidFill>
                  <a:schemeClr val="accent6">
                    <a:lumMod val="50000"/>
                  </a:schemeClr>
                </a:solidFill>
              </a:rPr>
              <a:t>     Målinger</a:t>
            </a:r>
          </a:p>
          <a:p>
            <a:r>
              <a:rPr lang="nb-NO" sz="1600" dirty="0" smtClean="0"/>
              <a:t>Tilbakemeldinger fra brukere behandlet i koordinerende team.</a:t>
            </a:r>
          </a:p>
          <a:p>
            <a:r>
              <a:rPr lang="nb-NO" sz="1600" dirty="0" smtClean="0"/>
              <a:t>Spørsmål knyttet til delaktighet, tillitt, tilbud, tilgjengelighet, kompetanse, informasjon</a:t>
            </a:r>
          </a:p>
          <a:p>
            <a:pPr marL="0" indent="0">
              <a:buNone/>
            </a:pPr>
            <a:endParaRPr lang="nb-NO" sz="1600" dirty="0"/>
          </a:p>
          <a:p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83094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Planlagt oppstart + oppfølging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500" b="1" dirty="0" smtClean="0">
                <a:solidFill>
                  <a:schemeClr val="accent6">
                    <a:lumMod val="50000"/>
                  </a:schemeClr>
                </a:solidFill>
              </a:rPr>
              <a:t>Oppstart koordinerende team/samhandlingsteam</a:t>
            </a:r>
            <a:endParaRPr lang="nb-NO" sz="1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b-NO" sz="1600" dirty="0" smtClean="0"/>
              <a:t>Røyken </a:t>
            </a:r>
            <a:r>
              <a:rPr lang="nb-NO" sz="1600" dirty="0"/>
              <a:t>3. desember 2015</a:t>
            </a:r>
            <a:br>
              <a:rPr lang="nb-NO" sz="1600" dirty="0"/>
            </a:br>
            <a:r>
              <a:rPr lang="nb-NO" sz="1600" dirty="0"/>
              <a:t>Hurum og Asker januar </a:t>
            </a:r>
            <a:r>
              <a:rPr lang="nb-NO" sz="1600" dirty="0" smtClean="0"/>
              <a:t>2016</a:t>
            </a:r>
          </a:p>
          <a:p>
            <a:pPr marL="0" indent="0">
              <a:buNone/>
            </a:pP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>
                <a:solidFill>
                  <a:schemeClr val="accent6">
                    <a:lumMod val="50000"/>
                  </a:schemeClr>
                </a:solidFill>
              </a:rPr>
              <a:t>Målinger</a:t>
            </a: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 smtClean="0"/>
              <a:t>Desember 2015 + 4 målinger 2016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 smtClean="0">
                <a:solidFill>
                  <a:schemeClr val="accent6">
                    <a:lumMod val="50000"/>
                  </a:schemeClr>
                </a:solidFill>
              </a:rPr>
              <a:t>Profilering</a:t>
            </a: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/>
              <a:t>Oppstartseminar januar 2016</a:t>
            </a:r>
            <a:br>
              <a:rPr lang="nb-NO" sz="1600" dirty="0"/>
            </a:br>
            <a:r>
              <a:rPr lang="nb-NO" sz="1600" dirty="0" smtClean="0"/>
              <a:t>Utarbeide brosjyrer, informasjon på nett</a:t>
            </a: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/>
              <a:t>Rapport til Helsedirektoratet april 2016</a:t>
            </a:r>
            <a:br>
              <a:rPr lang="nb-NO" sz="1600" dirty="0"/>
            </a:br>
            <a:r>
              <a:rPr lang="nb-NO" sz="1600" dirty="0"/>
              <a:t>Styringsgruppen, prosjektgruppen og ressursgruppen brukere møtes regelmessig gjennom hele 2016</a:t>
            </a:r>
            <a:br>
              <a:rPr lang="nb-NO" sz="1600" dirty="0"/>
            </a:br>
            <a:r>
              <a:rPr lang="nb-NO" sz="1600" dirty="0"/>
              <a:t>Koordinator KHS-26 følger opp målinger og gjennomføringen 2016</a:t>
            </a:r>
            <a:br>
              <a:rPr lang="nb-NO" sz="1600" dirty="0"/>
            </a:br>
            <a:endParaRPr lang="nb-NO" sz="1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b-NO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b-NO" sz="1600" b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190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stReg_KHS_graaBg-deltLogo">
  <a:themeElements>
    <a:clrScheme name="Egendefinert 1">
      <a:dk1>
        <a:srgbClr val="4D4F53"/>
      </a:dk1>
      <a:lt1>
        <a:sysClr val="window" lastClr="FFFFFF"/>
      </a:lt1>
      <a:dk2>
        <a:srgbClr val="000000"/>
      </a:dk2>
      <a:lt2>
        <a:srgbClr val="E98300"/>
      </a:lt2>
      <a:accent1>
        <a:srgbClr val="8C8F94"/>
      </a:accent1>
      <a:accent2>
        <a:srgbClr val="EEECE1"/>
      </a:accent2>
      <a:accent3>
        <a:srgbClr val="FFA225"/>
      </a:accent3>
      <a:accent4>
        <a:srgbClr val="FFBA5D"/>
      </a:accent4>
      <a:accent5>
        <a:srgbClr val="FFBA5D"/>
      </a:accent5>
      <a:accent6>
        <a:srgbClr val="FFD8A3"/>
      </a:accent6>
      <a:hlink>
        <a:srgbClr val="3333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VestReg_KHS_graaBg-deltLogo</Template>
  <TotalTime>159</TotalTime>
  <Words>342</Words>
  <Application>Microsoft Office PowerPoint</Application>
  <PresentationFormat>Skjermfremvisning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VestReg_KHS_graaBg-deltLogo</vt:lpstr>
      <vt:lpstr>Status prosjekt psykisk helse og rus</vt:lpstr>
      <vt:lpstr>Prosjektets mål, deltakere og finansiering</vt:lpstr>
      <vt:lpstr>Gjennomførte aktiviteter</vt:lpstr>
      <vt:lpstr>Funn 3 hovedutfordringer</vt:lpstr>
      <vt:lpstr>Tiltak og målinger </vt:lpstr>
      <vt:lpstr>PowerPoint-presentasjon</vt:lpstr>
      <vt:lpstr>PowerPoint-presentasjon</vt:lpstr>
      <vt:lpstr>Planlagt oppstart + oppfølging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 Engen Sørensen</dc:creator>
  <cp:lastModifiedBy>Kari Engen Sørensen</cp:lastModifiedBy>
  <cp:revision>21</cp:revision>
  <cp:lastPrinted>2015-12-07T07:26:17Z</cp:lastPrinted>
  <dcterms:created xsi:type="dcterms:W3CDTF">2015-12-03T09:01:52Z</dcterms:created>
  <dcterms:modified xsi:type="dcterms:W3CDTF">2015-12-07T07:28:13Z</dcterms:modified>
</cp:coreProperties>
</file>