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6"/>
  </p:notesMasterIdLst>
  <p:sldIdLst>
    <p:sldId id="256" r:id="rId2"/>
    <p:sldId id="311" r:id="rId3"/>
    <p:sldId id="313" r:id="rId4"/>
    <p:sldId id="320" r:id="rId5"/>
    <p:sldId id="314" r:id="rId6"/>
    <p:sldId id="315" r:id="rId7"/>
    <p:sldId id="322" r:id="rId8"/>
    <p:sldId id="317" r:id="rId9"/>
    <p:sldId id="261" r:id="rId10"/>
    <p:sldId id="295" r:id="rId11"/>
    <p:sldId id="298" r:id="rId12"/>
    <p:sldId id="291" r:id="rId13"/>
    <p:sldId id="297" r:id="rId14"/>
    <p:sldId id="323" r:id="rId15"/>
    <p:sldId id="325" r:id="rId16"/>
    <p:sldId id="327" r:id="rId17"/>
    <p:sldId id="328" r:id="rId18"/>
    <p:sldId id="304" r:id="rId19"/>
    <p:sldId id="326" r:id="rId20"/>
    <p:sldId id="330" r:id="rId21"/>
    <p:sldId id="308" r:id="rId22"/>
    <p:sldId id="302" r:id="rId23"/>
    <p:sldId id="300" r:id="rId24"/>
    <p:sldId id="329" r:id="rId2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0" autoAdjust="0"/>
    <p:restoredTop sz="94660"/>
  </p:normalViewPr>
  <p:slideViewPr>
    <p:cSldViewPr>
      <p:cViewPr>
        <p:scale>
          <a:sx n="80" d="100"/>
          <a:sy n="80" d="100"/>
        </p:scale>
        <p:origin x="-19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7C65-CA2A-4755-A92D-10728C9A8D8C}" type="datetimeFigureOut">
              <a:rPr lang="nb-NO" smtClean="0"/>
              <a:pPr/>
              <a:t>14.09.2015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AC16-C189-4FC8-8157-66D81E8D408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81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Konseptfase for nytt Vestre Viken sykehus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Sykehusfunksjoner inn i nytt sykehus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Behov for nybygg på Blakstad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Samlet utbyggingsplan for </a:t>
            </a:r>
            <a:r>
              <a:rPr lang="nb-NO" dirty="0" err="1" smtClean="0"/>
              <a:t>DPS’ene</a:t>
            </a:r>
            <a:r>
              <a:rPr lang="nb-NO" dirty="0" smtClean="0"/>
              <a:t> og lokale </a:t>
            </a:r>
            <a:r>
              <a:rPr lang="nb-NO" dirty="0" err="1" smtClean="0"/>
              <a:t>BUP’er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 tillegg har kommunene ulike folkehelseprofiler som reflekterer fordeling av ressurser og belastninger i befolkningen. Tabellen under gjengir et utvalg av indikatorer relatert til forekomst av psykiske lidelser og problemer knyttet til rus.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Fra spesialisthelsetjenestens</a:t>
            </a:r>
            <a:r>
              <a:rPr lang="nb-NO" sz="1400" baseline="0" dirty="0" smtClean="0"/>
              <a:t> ståsted: </a:t>
            </a:r>
          </a:p>
          <a:p>
            <a:endParaRPr lang="nb-NO" sz="1400" baseline="0" dirty="0" smtClean="0"/>
          </a:p>
          <a:p>
            <a:r>
              <a:rPr lang="nb-NO" sz="1400" dirty="0" smtClean="0"/>
              <a:t>Kartlegge helhetlig sammen</a:t>
            </a:r>
          </a:p>
          <a:p>
            <a:r>
              <a:rPr lang="nb-NO" sz="1400" dirty="0" smtClean="0"/>
              <a:t>Tydelighet i </a:t>
            </a:r>
            <a:r>
              <a:rPr lang="nb-NO" sz="1400" dirty="0" err="1" smtClean="0"/>
              <a:t>fht</a:t>
            </a:r>
            <a:r>
              <a:rPr lang="nb-NO" sz="1400" dirty="0" smtClean="0"/>
              <a:t> hvem som gjør hva </a:t>
            </a:r>
          </a:p>
          <a:p>
            <a:r>
              <a:rPr lang="nb-NO" sz="1400" dirty="0" smtClean="0"/>
              <a:t>Hindre forverring </a:t>
            </a:r>
          </a:p>
          <a:p>
            <a:r>
              <a:rPr lang="nb-NO" sz="1400" dirty="0" smtClean="0"/>
              <a:t>Søke skadereduksjon</a:t>
            </a:r>
          </a:p>
          <a:p>
            <a:r>
              <a:rPr lang="nb-NO" sz="1400" dirty="0" smtClean="0"/>
              <a:t>Bemannede og tilpassede boliger</a:t>
            </a:r>
          </a:p>
          <a:p>
            <a:r>
              <a:rPr lang="nb-NO" sz="1400" dirty="0" smtClean="0"/>
              <a:t>Oppfølging også under langvarig innleggelse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3F54C2-0CBC-435C-BD9D-2587C24BC55F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6A2D5F-D334-46C1-BC24-4EA6FB586F5C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4799FD-778F-4FE6-B4D8-886CA6EA8B1E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76547-7738-4B29-BA75-D58C7352B58A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8BD3AF-20C2-4953-B71F-8B37D86CA796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7ACC1-1A31-4F32-82BB-A1E96DF77CCD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14040-250A-4C6C-B259-4E36A0054579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C4EB4-6524-4451-AD95-E5F0D7D6B0F6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0B2E2-2722-488F-92BF-3835D5F4D1AC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39" y="260658"/>
            <a:ext cx="2244375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4077072"/>
            <a:ext cx="2779875" cy="27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nb-NO" sz="4800" dirty="0" smtClean="0"/>
              <a:t>Områdeplan for psykisk helse og rus</a:t>
            </a:r>
            <a:endParaRPr lang="nb-NO" sz="4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680592"/>
          </a:xfrm>
        </p:spPr>
        <p:txBody>
          <a:bodyPr/>
          <a:lstStyle/>
          <a:p>
            <a:r>
              <a:rPr lang="nb-NO" dirty="0" smtClean="0"/>
              <a:t>Presentasjon i Overordnet samarbeidsutvalg 14.09.2015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744416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forskning.no/sites/forskning.no/files/styles/full_width/public/225892_angst_None.jpg?itok=qKMO4y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08720"/>
            <a:ext cx="2401788" cy="2088232"/>
          </a:xfrm>
          <a:prstGeom prst="rect">
            <a:avLst/>
          </a:prstGeom>
          <a:noFill/>
        </p:spPr>
      </p:pic>
      <p:pic>
        <p:nvPicPr>
          <p:cNvPr id="14338" name="Picture 2" descr="http://www.mammanett.no/sites/mammanett.no/files/images/migrated_inline_images/Foto_Stig_Brondb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3096344" cy="2066106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 flipH="1">
            <a:off x="179510" y="2996952"/>
            <a:ext cx="321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Forebyggende familieteam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 flipH="1">
            <a:off x="7092279" y="29969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Ungdom </a:t>
            </a:r>
            <a:endParaRPr lang="nb-NO" dirty="0"/>
          </a:p>
        </p:txBody>
      </p:sp>
      <p:pic>
        <p:nvPicPr>
          <p:cNvPr id="14342" name="Picture 6" descr="http://www.klikk.no/multimedia/archive/00400/iStock_000013501765_40056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024336" cy="2088232"/>
          </a:xfrm>
          <a:prstGeom prst="rect">
            <a:avLst/>
          </a:prstGeom>
          <a:noFill/>
        </p:spPr>
      </p:pic>
      <p:sp>
        <p:nvSpPr>
          <p:cNvPr id="10" name="TekstSylinder 9"/>
          <p:cNvSpPr txBox="1"/>
          <p:nvPr/>
        </p:nvSpPr>
        <p:spPr>
          <a:xfrm>
            <a:off x="3563888" y="2996952"/>
            <a:ext cx="271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Sped- og små barnsteam</a:t>
            </a:r>
            <a:endParaRPr lang="nb-NO" dirty="0"/>
          </a:p>
        </p:txBody>
      </p:sp>
      <p:pic>
        <p:nvPicPr>
          <p:cNvPr id="14344" name="Picture 8" descr="http://www.uio.no/tjenester/it/utdanning/video/eksempler/terapisamt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3203848" cy="2160241"/>
          </a:xfrm>
          <a:prstGeom prst="rect">
            <a:avLst/>
          </a:prstGeom>
          <a:noFill/>
        </p:spPr>
      </p:pic>
      <p:pic>
        <p:nvPicPr>
          <p:cNvPr id="14346" name="Picture 10" descr="http://fagbokforlaget.no/static/gifs/_170px_w/97882450019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573017"/>
            <a:ext cx="1619250" cy="2160240"/>
          </a:xfrm>
          <a:prstGeom prst="rect">
            <a:avLst/>
          </a:prstGeom>
          <a:noFill/>
        </p:spPr>
      </p:pic>
      <p:sp>
        <p:nvSpPr>
          <p:cNvPr id="14" name="TekstSylinder 13"/>
          <p:cNvSpPr txBox="1"/>
          <p:nvPr/>
        </p:nvSpPr>
        <p:spPr>
          <a:xfrm>
            <a:off x="107505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Poliklinisk behandling DPS og TSB ( rusbehandling)</a:t>
            </a:r>
            <a:endParaRPr lang="nb-NO" dirty="0"/>
          </a:p>
        </p:txBody>
      </p:sp>
      <p:pic>
        <p:nvPicPr>
          <p:cNvPr id="14348" name="Picture 12" descr="http://forskning.no/sites/forskning.no/files/styles/full_width/public/369239_baelte2_None.jpg?itok=uxNSBZ5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73016"/>
            <a:ext cx="3851920" cy="2234624"/>
          </a:xfrm>
          <a:prstGeom prst="rect">
            <a:avLst/>
          </a:prstGeom>
          <a:noFill/>
        </p:spPr>
      </p:pic>
      <p:sp>
        <p:nvSpPr>
          <p:cNvPr id="16" name="TekstSylinder 15"/>
          <p:cNvSpPr txBox="1"/>
          <p:nvPr/>
        </p:nvSpPr>
        <p:spPr>
          <a:xfrm>
            <a:off x="5580112" y="58772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Tvangstiltak hjemlet i Lov om psykisk helsevern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3491881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Samfunnsvern</a:t>
            </a:r>
            <a:endParaRPr lang="nb-NO" dirty="0"/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21F7-7590-4F16-8501-F88AB973A39C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epresjon rammer mange personer med demens. Ill.foto: fstop123, iStock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857500" cy="1656184"/>
          </a:xfrm>
          <a:prstGeom prst="rect">
            <a:avLst/>
          </a:prstGeom>
          <a:noFill/>
        </p:spPr>
      </p:pic>
      <p:pic>
        <p:nvPicPr>
          <p:cNvPr id="33798" name="Picture 6" descr="http://helsedirektoratet.no/psykisk-helse-og-rus/PublishingImages/506px%20-%20Full%20bredde/psykiske-lidelser-coloru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0768"/>
            <a:ext cx="2160240" cy="1656183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395537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Alderspsykiatri</a:t>
            </a:r>
            <a:endParaRPr lang="nb-NO" dirty="0"/>
          </a:p>
        </p:txBody>
      </p:sp>
      <p:pic>
        <p:nvPicPr>
          <p:cNvPr id="33800" name="Picture 8" descr="http://forskning.no/sites/forskning.no/files/styles/full_width/public/309567_mr-bredde_None.JPG?itok=3jco0Yv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3589412" cy="2232248"/>
          </a:xfrm>
          <a:prstGeom prst="rect">
            <a:avLst/>
          </a:prstGeom>
          <a:noFill/>
        </p:spPr>
      </p:pic>
      <p:sp>
        <p:nvSpPr>
          <p:cNvPr id="9" name="TekstSylinder 8"/>
          <p:cNvSpPr txBox="1"/>
          <p:nvPr/>
        </p:nvSpPr>
        <p:spPr>
          <a:xfrm>
            <a:off x="467544" y="5877272"/>
            <a:ext cx="281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Somatikk</a:t>
            </a:r>
            <a:r>
              <a:rPr lang="nb-NO" dirty="0" smtClean="0"/>
              <a:t> og psykiatri / rus</a:t>
            </a:r>
            <a:endParaRPr lang="nb-NO" dirty="0"/>
          </a:p>
        </p:txBody>
      </p:sp>
      <p:pic>
        <p:nvPicPr>
          <p:cNvPr id="33804" name="Picture 12" descr="http://ap.mnocdn.no/incoming/article7374572.ece/ALTERNATES/w380c169/afp000613728-lNskXH7JD2.jpg?updated=1611201308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3501008"/>
            <a:ext cx="3619500" cy="2232248"/>
          </a:xfrm>
          <a:prstGeom prst="rect">
            <a:avLst/>
          </a:prstGeom>
          <a:noFill/>
        </p:spPr>
      </p:pic>
      <p:sp>
        <p:nvSpPr>
          <p:cNvPr id="12" name="TekstSylinder 11"/>
          <p:cNvSpPr txBox="1"/>
          <p:nvPr/>
        </p:nvSpPr>
        <p:spPr>
          <a:xfrm>
            <a:off x="6156176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ECT behandling</a:t>
            </a:r>
            <a:endParaRPr lang="nb-NO" dirty="0"/>
          </a:p>
        </p:txBody>
      </p:sp>
      <p:pic>
        <p:nvPicPr>
          <p:cNvPr id="33808" name="Picture 16" descr="http://www.fhi.no/eway/imgstore/8f688c2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340768"/>
            <a:ext cx="1561356" cy="2088232"/>
          </a:xfrm>
          <a:prstGeom prst="rect">
            <a:avLst/>
          </a:prstGeom>
          <a:noFill/>
        </p:spPr>
      </p:pic>
      <p:pic>
        <p:nvPicPr>
          <p:cNvPr id="33812" name="Picture 20" descr="http://psyknyheter.files.wordpress.com/2013/08/istock_000003241603x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340768"/>
            <a:ext cx="2991247" cy="1656184"/>
          </a:xfrm>
          <a:prstGeom prst="rect">
            <a:avLst/>
          </a:prstGeom>
          <a:noFill/>
        </p:spPr>
      </p:pic>
      <p:sp>
        <p:nvSpPr>
          <p:cNvPr id="17" name="TekstSylinder 16"/>
          <p:cNvSpPr txBox="1"/>
          <p:nvPr/>
        </p:nvSpPr>
        <p:spPr>
          <a:xfrm>
            <a:off x="4499992" y="3140968"/>
            <a:ext cx="355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Selvmordsproblematikk</a:t>
            </a:r>
            <a:endParaRPr lang="nb-NO" dirty="0"/>
          </a:p>
        </p:txBody>
      </p:sp>
      <p:pic>
        <p:nvPicPr>
          <p:cNvPr id="13314" name="Picture 2" descr="http://vernepleierportalen.no/vplportal/wp-content/uploads/2014/04/psykisk_utv_hemming_og_psykisk_helse_temaheft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501008"/>
            <a:ext cx="1944216" cy="2304256"/>
          </a:xfrm>
          <a:prstGeom prst="rect">
            <a:avLst/>
          </a:prstGeom>
          <a:noFill/>
        </p:spPr>
      </p:pic>
      <p:sp>
        <p:nvSpPr>
          <p:cNvPr id="13" name="TekstSylinder 12"/>
          <p:cNvSpPr txBox="1"/>
          <p:nvPr/>
        </p:nvSpPr>
        <p:spPr>
          <a:xfrm>
            <a:off x="3779912" y="566124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Psyk.utviklings</a:t>
            </a:r>
            <a:r>
              <a:rPr lang="nb-NO" dirty="0" smtClean="0"/>
              <a:t> - hemmede med alvorlig  psykisk lidelse</a:t>
            </a:r>
            <a:endParaRPr lang="nb-NO" dirty="0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6387-CDCC-49B2-9B9F-1076E5526D2D}" type="datetime1">
              <a:rPr lang="nb-NO" smtClean="0"/>
              <a:pPr/>
              <a:t>14.09.2015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4000" dirty="0" smtClean="0"/>
              <a:t>Utviklingstrekk i voksenpsykiatrien 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608511"/>
          </a:xfrm>
        </p:spPr>
        <p:txBody>
          <a:bodyPr>
            <a:normAutofit/>
          </a:bodyPr>
          <a:lstStyle/>
          <a:p>
            <a:r>
              <a:rPr lang="nb-NO" sz="2800" b="1" dirty="0" smtClean="0"/>
              <a:t>Dreining</a:t>
            </a:r>
            <a:r>
              <a:rPr lang="nb-NO" sz="2800" dirty="0" smtClean="0"/>
              <a:t> fra sykehuspsykiatri til utbygging av distriktspsykiatriske sentre (DPS) </a:t>
            </a:r>
            <a:endParaRPr lang="nb-NO" sz="2000" dirty="0" smtClean="0"/>
          </a:p>
          <a:p>
            <a:r>
              <a:rPr lang="nb-NO" sz="2800" b="1" dirty="0" err="1" smtClean="0"/>
              <a:t>DPS’ene</a:t>
            </a:r>
            <a:r>
              <a:rPr lang="nb-NO" sz="2800" dirty="0" smtClean="0"/>
              <a:t> : Kontinuitet, god tilgjenglighet i samarbeid med kommunene</a:t>
            </a:r>
          </a:p>
          <a:p>
            <a:r>
              <a:rPr lang="nb-NO" sz="2800" b="1" dirty="0" smtClean="0"/>
              <a:t>Lier og Blakstad</a:t>
            </a:r>
            <a:r>
              <a:rPr lang="nb-NO" sz="2800" dirty="0" smtClean="0"/>
              <a:t>: alvorlige og/eller komplekse tilstander, ivaretar tvunget psykisk helsevern under døgninnleggelse</a:t>
            </a:r>
          </a:p>
          <a:p>
            <a:r>
              <a:rPr lang="nb-NO" sz="2800" b="1" dirty="0" smtClean="0"/>
              <a:t>DPS, sykehuspsykiatri og kommunene - </a:t>
            </a:r>
            <a:r>
              <a:rPr lang="nb-NO" sz="2800" dirty="0" smtClean="0"/>
              <a:t>gjensidig avhengige av hverandre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2B6F-EF8A-4F01-BD43-75E4F0713DEB}" type="datetime1">
              <a:rPr lang="nb-NO" smtClean="0"/>
              <a:pPr/>
              <a:t>14.09.2015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>Utviklingstrekk i BUPA og rusbehandling (TSB)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752528"/>
          </a:xfrm>
        </p:spPr>
        <p:txBody>
          <a:bodyPr>
            <a:normAutofit/>
          </a:bodyPr>
          <a:lstStyle/>
          <a:p>
            <a:r>
              <a:rPr lang="nb-NO" b="1" dirty="0" smtClean="0"/>
              <a:t>BUPA</a:t>
            </a:r>
            <a:r>
              <a:rPr lang="nb-NO" dirty="0" smtClean="0"/>
              <a:t>: Dreining fra døgn til poliklinikk og ambulante tjenester</a:t>
            </a:r>
            <a:endParaRPr lang="nb-NO" b="1" dirty="0" smtClean="0"/>
          </a:p>
          <a:p>
            <a:r>
              <a:rPr lang="nb-NO" b="1" dirty="0" smtClean="0"/>
              <a:t>TSB</a:t>
            </a:r>
            <a:r>
              <a:rPr lang="nb-NO" dirty="0" smtClean="0"/>
              <a:t>: Dreining fra døgn til poliklinikk. </a:t>
            </a:r>
          </a:p>
          <a:p>
            <a:pPr>
              <a:buNone/>
            </a:pPr>
            <a:r>
              <a:rPr lang="nb-NO" dirty="0" smtClean="0"/>
              <a:t>	Økt satsning på kjøp av private plasser</a:t>
            </a:r>
          </a:p>
          <a:p>
            <a:r>
              <a:rPr lang="nb-NO" b="1" dirty="0" smtClean="0"/>
              <a:t>Etterspørsel</a:t>
            </a:r>
            <a:r>
              <a:rPr lang="nb-NO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nb-NO" sz="2000" dirty="0" smtClean="0"/>
              <a:t>Avrusningsplasser </a:t>
            </a:r>
          </a:p>
          <a:p>
            <a:pPr lvl="1">
              <a:lnSpc>
                <a:spcPct val="150000"/>
              </a:lnSpc>
            </a:pPr>
            <a:r>
              <a:rPr lang="nb-NO" sz="2000" dirty="0" smtClean="0"/>
              <a:t>Behandling etter §10-2 i HOT</a:t>
            </a:r>
          </a:p>
          <a:p>
            <a:pPr lvl="1">
              <a:lnSpc>
                <a:spcPct val="150000"/>
              </a:lnSpc>
            </a:pPr>
            <a:r>
              <a:rPr lang="nb-NO" sz="2000" dirty="0" smtClean="0"/>
              <a:t>Behandlingstilbud for de med kompliserte sammensatte tilstander</a:t>
            </a:r>
          </a:p>
          <a:p>
            <a:endParaRPr lang="nb-NO" sz="2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31A4-8B09-495F-BE66-2EFCF2E6511D}" type="datetime1">
              <a:rPr lang="nb-NO" smtClean="0"/>
              <a:pPr/>
              <a:t>14.09.2015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224136"/>
          </a:xfrm>
        </p:spPr>
        <p:txBody>
          <a:bodyPr/>
          <a:lstStyle/>
          <a:p>
            <a:pPr algn="l"/>
            <a:r>
              <a:rPr lang="nb-NO" dirty="0" smtClean="0"/>
              <a:t>Kvalitet, likebehandling og pasientforløp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9523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Kvalitetsarbeid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Standardisering for å sikre likebehandling 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Pasientforløp og behandlingslinjer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AFB6-8929-4C06-BFB2-ECB626BFE520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nb-NO" dirty="0" smtClean="0"/>
              <a:t>Byggeplaner</a:t>
            </a:r>
            <a:endParaRPr lang="nb-NO" dirty="0"/>
          </a:p>
        </p:txBody>
      </p:sp>
      <p:pic>
        <p:nvPicPr>
          <p:cNvPr id="4" name="Plassholder for innhold 3" descr="skisse-net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8777" y="1340768"/>
            <a:ext cx="7606282" cy="4896544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6D07-3909-4974-852D-3686BBC3CC12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926976"/>
          </a:xfrm>
        </p:spPr>
        <p:txBody>
          <a:bodyPr>
            <a:normAutofit/>
          </a:bodyPr>
          <a:lstStyle/>
          <a:p>
            <a:r>
              <a:rPr lang="nb-NO" dirty="0" smtClean="0"/>
              <a:t>Utviklingstrekk i kommunene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Kommunene er ulike i forhold til størrelse, demografi, geografisk plassering, folkehelseprofiler, tjenestetilbud og tilgang på kvalifisert personell. </a:t>
            </a:r>
          </a:p>
          <a:p>
            <a:endParaRPr lang="nb-NO" dirty="0" smtClean="0"/>
          </a:p>
          <a:p>
            <a:r>
              <a:rPr lang="nb-NO" dirty="0" smtClean="0"/>
              <a:t>Spennet på planer, spennet på tilbud og tilgang på kompetanse i kommunene utfordrer helseforetakets planlegging av fremtidige helsetjenester til de ulike kommunene.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2D5F-D334-46C1-BC24-4EA6FB586F5C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2D5F-D334-46C1-BC24-4EA6FB586F5C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528392"/>
          </a:xfrm>
        </p:spPr>
        <p:txBody>
          <a:bodyPr>
            <a:normAutofit/>
          </a:bodyPr>
          <a:lstStyle/>
          <a:p>
            <a:r>
              <a:rPr lang="nb-NO" sz="4000" dirty="0" smtClean="0"/>
              <a:t>Samhandling mellom helsetjenestene</a:t>
            </a:r>
            <a:br>
              <a:rPr lang="nb-NO" sz="4000" dirty="0" smtClean="0"/>
            </a:b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400" dirty="0" smtClean="0"/>
              <a:t>Hvor trykker skoen?</a:t>
            </a:r>
            <a:endParaRPr lang="nb-NO" sz="44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A5F-1985-4FDA-B0D2-C229469DE980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032448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773832"/>
            <a:ext cx="8640960" cy="782960"/>
          </a:xfrm>
        </p:spPr>
        <p:txBody>
          <a:bodyPr>
            <a:normAutofit/>
          </a:bodyPr>
          <a:lstStyle/>
          <a:p>
            <a:pPr lvl="0"/>
            <a:r>
              <a:rPr lang="nb-NO" sz="2800" dirty="0" smtClean="0"/>
              <a:t>Kommunene ønsker styrking på følgende områder 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896544"/>
          </a:xfrm>
        </p:spPr>
        <p:txBody>
          <a:bodyPr>
            <a:normAutofit/>
          </a:bodyPr>
          <a:lstStyle/>
          <a:p>
            <a:pPr lvl="1"/>
            <a:r>
              <a:rPr lang="nb-NO" dirty="0" smtClean="0"/>
              <a:t>Ambulante tjenester</a:t>
            </a:r>
          </a:p>
          <a:p>
            <a:pPr lvl="1"/>
            <a:r>
              <a:rPr lang="nb-NO" dirty="0" smtClean="0"/>
              <a:t>Prioritering av barn og unge</a:t>
            </a:r>
          </a:p>
          <a:p>
            <a:pPr lvl="1"/>
            <a:r>
              <a:rPr lang="nb-NO" dirty="0" smtClean="0"/>
              <a:t>Samarbeid med spesialisthelsetjenesten for å fremme helsetilstanden til aldersgruppen under 18 år</a:t>
            </a:r>
          </a:p>
          <a:p>
            <a:pPr lvl="1"/>
            <a:r>
              <a:rPr lang="nb-NO" dirty="0" smtClean="0"/>
              <a:t>Etablere gode forløp i overgangen fra barn/unge til voksne</a:t>
            </a:r>
          </a:p>
          <a:p>
            <a:pPr lvl="1"/>
            <a:r>
              <a:rPr lang="nb-NO" dirty="0" smtClean="0"/>
              <a:t>Veiledning og tilførsel av kompetanse fra spesialistene tilpasset økt kommunalt ansvar</a:t>
            </a:r>
          </a:p>
          <a:p>
            <a:pPr lvl="1"/>
            <a:r>
              <a:rPr lang="nb-NO" dirty="0" smtClean="0"/>
              <a:t>Samarbeid rundt de sykeste pasientene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2D5F-D334-46C1-BC24-4EA6FB586F5C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/>
          </a:bodyPr>
          <a:lstStyle/>
          <a:p>
            <a:pPr algn="l"/>
            <a:r>
              <a:rPr lang="nb-NO" sz="4400" dirty="0" smtClean="0"/>
              <a:t>Status for områdeplanen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r>
              <a:rPr lang="nb-NO" sz="3600" dirty="0" smtClean="0"/>
              <a:t>Utarbeidet innenfor rammene av: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sz="3200" dirty="0" err="1" smtClean="0"/>
              <a:t>HSØ-mal</a:t>
            </a:r>
            <a:r>
              <a:rPr lang="nb-NO" sz="3200" dirty="0" smtClean="0"/>
              <a:t> for områdeplaner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sz="3200" dirty="0" smtClean="0"/>
              <a:t>Helseforetakets og klinikkens strategi- og handlingsplaner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sz="3200" dirty="0" smtClean="0"/>
              <a:t>Dialogkonferanse og høring blant kommuner, samarbeidspartnere og brukerorganisasjoner</a:t>
            </a:r>
          </a:p>
          <a:p>
            <a:pPr lvl="1"/>
            <a:endParaRPr lang="nb-NO" sz="3200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E5-5283-46FE-9AF9-499C65E429F8}" type="datetime1">
              <a:rPr lang="nb-NO" smtClean="0"/>
              <a:pPr/>
              <a:t>14.09.2015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Eksempler på ”samhandlende” tjenester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b-NO" sz="3600" dirty="0" smtClean="0"/>
              <a:t>Brukerstyrte plasser</a:t>
            </a:r>
          </a:p>
          <a:p>
            <a:pPr>
              <a:lnSpc>
                <a:spcPct val="150000"/>
              </a:lnSpc>
            </a:pPr>
            <a:r>
              <a:rPr lang="nb-NO" sz="3600" dirty="0" smtClean="0"/>
              <a:t>Lavterskel tilbud</a:t>
            </a:r>
          </a:p>
          <a:p>
            <a:pPr>
              <a:lnSpc>
                <a:spcPct val="150000"/>
              </a:lnSpc>
            </a:pPr>
            <a:r>
              <a:rPr lang="nb-NO" sz="3600" dirty="0" smtClean="0"/>
              <a:t>Samtidige tjenester  - Samhandlingsteam i Bærum og i Drammen</a:t>
            </a:r>
          </a:p>
          <a:p>
            <a:pPr>
              <a:lnSpc>
                <a:spcPct val="110000"/>
              </a:lnSpc>
            </a:pPr>
            <a:r>
              <a:rPr lang="nb-NO" sz="3600" dirty="0" smtClean="0"/>
              <a:t>Aktivt oppsøkende tilnærming </a:t>
            </a:r>
          </a:p>
          <a:p>
            <a:pPr>
              <a:lnSpc>
                <a:spcPct val="120000"/>
              </a:lnSpc>
            </a:pPr>
            <a:r>
              <a:rPr lang="nb-NO" sz="3600" dirty="0" smtClean="0"/>
              <a:t>Veiledning</a:t>
            </a:r>
          </a:p>
          <a:p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13E8-B2AF-412A-AB92-9249B420DDF9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44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/>
          </a:bodyPr>
          <a:lstStyle/>
          <a:p>
            <a:r>
              <a:rPr lang="nb-NO" sz="4000" dirty="0" smtClean="0"/>
              <a:t>Mål 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At prosjekter vi setter i gang bidrar til samhandling som er forpliktende, robust og varig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At de lokale samhandlingsutvalgene lager gode felles planer som understøtter målene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2564-03F2-4336-AF1B-54E597F9B6FB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nb-NO" sz="4000" dirty="0" smtClean="0"/>
              <a:t>Viktige forutsetninger og erkjennelser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b-NO" sz="11200" dirty="0" smtClean="0"/>
              <a:t>Erkjenne likeverd og gjensidig avhengighet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b-NO" sz="11200" dirty="0" smtClean="0"/>
              <a:t>Felles utvikling av samhandling lokalt mellom DPS, BUP og ”tilhørende” kommuner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b-NO" sz="11200" dirty="0" smtClean="0"/>
              <a:t>Behovet for samhandling går ikke over  -  mer langsiktig arbeid og mindre skippertak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b-NO" sz="11200" dirty="0" smtClean="0"/>
              <a:t>Bygge på kunnskap om hva brukere og pårørende mener er gode tjenester og god behandling</a:t>
            </a:r>
          </a:p>
          <a:p>
            <a:endParaRPr lang="nb-NO" sz="9800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 smtClean="0"/>
              <a:t> 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2292-4FD9-4D9F-9CB5-8CDBE6DF7D5A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nb-NO" dirty="0" smtClean="0"/>
              <a:t>Hvor begynner et ansvar og hvor slutter det - og hva gjør vi i ”vekslingene”?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36724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Viktig med felles langsiktig perspektiv på samhandlingen, både på system- og individnivå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For noen felles brukere er perspektivet  livslangt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CD-FC38-452B-A696-964720A656ED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32176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følge opp?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endParaRPr lang="nb-NO" dirty="0" smtClean="0"/>
          </a:p>
          <a:p>
            <a:r>
              <a:rPr lang="nb-NO" dirty="0" smtClean="0"/>
              <a:t>OSU – overordnede føringer</a:t>
            </a:r>
          </a:p>
          <a:p>
            <a:r>
              <a:rPr lang="nb-NO" dirty="0" smtClean="0"/>
              <a:t>LSU – utarbeide handlingsplaner</a:t>
            </a:r>
          </a:p>
          <a:p>
            <a:r>
              <a:rPr lang="nb-NO" dirty="0" smtClean="0"/>
              <a:t>Hvordan følge opp i forhold til barn og unge?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2D5F-D334-46C1-BC24-4EA6FB586F5C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608512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Etterspurte tilbakemeldinger i høringen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04864"/>
            <a:ext cx="8363272" cy="37444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3600" dirty="0" smtClean="0"/>
              <a:t>Fremtidens behov for tjenester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3600" dirty="0" smtClean="0"/>
              <a:t>Utviklingstrekk i kommunene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3600" dirty="0" smtClean="0"/>
              <a:t>Viktigste områder for samhandling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3600" dirty="0" smtClean="0"/>
              <a:t>Viktigste tiltak for å sikre samhandling</a:t>
            </a:r>
            <a:endParaRPr lang="nb-NO" sz="3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F6FD-05CB-43AF-A4B5-6FB22F7694CE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527376"/>
          </a:xfrm>
        </p:spPr>
        <p:txBody>
          <a:bodyPr>
            <a:normAutofit/>
          </a:bodyPr>
          <a:lstStyle/>
          <a:p>
            <a:r>
              <a:rPr lang="nb-NO" sz="4000" dirty="0" smtClean="0"/>
              <a:t>Hovedinnhold i </a:t>
            </a:r>
            <a:r>
              <a:rPr lang="nb-NO" sz="4400" dirty="0" smtClean="0"/>
              <a:t>områdeplanen</a:t>
            </a:r>
            <a:endParaRPr lang="nb-NO" sz="44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8C2A-2A9E-4D7D-ABC4-92EECFE54EC6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Geografiske og demografiske forhold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880320"/>
          </a:xfrm>
        </p:spPr>
        <p:txBody>
          <a:bodyPr/>
          <a:lstStyle/>
          <a:p>
            <a:pPr>
              <a:buNone/>
            </a:pPr>
            <a:endParaRPr lang="nb-NO" u="sng" dirty="0" smtClean="0">
              <a:hlinkClick r:id="" action="ppaction://hlinkfile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Befolkningen i opptaksområdet</a:t>
            </a:r>
          </a:p>
          <a:p>
            <a:r>
              <a:rPr lang="nb-NO" dirty="0" smtClean="0"/>
              <a:t>Framskrivinger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39B0-481E-4EBD-91E6-DA37E818B79D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32176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431032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Behov for spesialisthelsetjenester og utviklingstrekk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Rus og psykiske lidelser – forventet økning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Tvunget psykisk helsevern – økt frivillighet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Andelen eldre vil øke – </a:t>
            </a:r>
            <a:r>
              <a:rPr lang="nb-NO" dirty="0" err="1" smtClean="0"/>
              <a:t>samsykelighet</a:t>
            </a:r>
            <a:endParaRPr lang="nb-NO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Tilbud til barn og unge – helhetlig tjenester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Flerkulturell befolkning – høy sykelighet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Utviklingstrekk i kommunene  - variasjon	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B18-F6EF-4D95-8E1F-82451C6FCCA8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00128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080120"/>
          </a:xfrm>
        </p:spPr>
        <p:txBody>
          <a:bodyPr/>
          <a:lstStyle/>
          <a:p>
            <a:pPr algn="l"/>
            <a:r>
              <a:rPr lang="nb-NO" dirty="0" smtClean="0"/>
              <a:t>Rekruttering og kompetanseutvikling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0963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Bemanning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Tilgang på helsepersonell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Kompetanseutvikling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 smtClean="0"/>
              <a:t>Forskning og utvikling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DFD4-D015-4537-A0E7-8197C3532EFB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40088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176464"/>
          </a:xfrm>
        </p:spPr>
        <p:txBody>
          <a:bodyPr>
            <a:normAutofit/>
          </a:bodyPr>
          <a:lstStyle/>
          <a:p>
            <a:r>
              <a:rPr lang="nb-NO" dirty="0" smtClean="0"/>
              <a:t>Funksjonsfordeling og videre utvikling av tjenester innen spesialisthelsetjenesten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002-2485-4513-A978-E0F72FF2FECA}" type="datetime1">
              <a:rPr lang="nb-NO" smtClean="0"/>
              <a:pPr/>
              <a:t>14.09.2015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824536" cy="365125"/>
          </a:xfrm>
        </p:spPr>
        <p:txBody>
          <a:bodyPr/>
          <a:lstStyle/>
          <a:p>
            <a:r>
              <a:rPr lang="nb-NO" dirty="0" smtClean="0"/>
              <a:t>Klinikkdirektør Kirsten Hørthe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4" name="Rett linje 26"/>
          <p:cNvCxnSpPr>
            <a:cxnSpLocks noChangeShapeType="1"/>
          </p:cNvCxnSpPr>
          <p:nvPr/>
        </p:nvCxnSpPr>
        <p:spPr bwMode="auto">
          <a:xfrm rot="5400000">
            <a:off x="3421994" y="2142702"/>
            <a:ext cx="374650" cy="1588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cxnSp>
        <p:nvCxnSpPr>
          <p:cNvPr id="2053" name="Rett linje 26"/>
          <p:cNvCxnSpPr>
            <a:cxnSpLocks noChangeShapeType="1"/>
          </p:cNvCxnSpPr>
          <p:nvPr/>
        </p:nvCxnSpPr>
        <p:spPr bwMode="auto">
          <a:xfrm>
            <a:off x="4549949" y="1384648"/>
            <a:ext cx="0" cy="948853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cxnSp>
        <p:nvCxnSpPr>
          <p:cNvPr id="2050" name="Rett linje 26"/>
          <p:cNvCxnSpPr>
            <a:cxnSpLocks noChangeShapeType="1"/>
          </p:cNvCxnSpPr>
          <p:nvPr/>
        </p:nvCxnSpPr>
        <p:spPr bwMode="auto">
          <a:xfrm rot="5400000">
            <a:off x="5366682" y="2156990"/>
            <a:ext cx="374650" cy="1587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99434"/>
            <a:ext cx="854841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Avdelingene</a:t>
            </a:r>
          </a:p>
        </p:txBody>
      </p:sp>
      <p:sp>
        <p:nvSpPr>
          <p:cNvPr id="2052" name="Rektangel 23"/>
          <p:cNvSpPr>
            <a:spLocks noChangeArrowheads="1"/>
          </p:cNvSpPr>
          <p:nvPr/>
        </p:nvSpPr>
        <p:spPr bwMode="auto">
          <a:xfrm>
            <a:off x="3549824" y="1264392"/>
            <a:ext cx="2000250" cy="5004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wrap="none" lIns="0" rIns="0" anchor="t"/>
          <a:lstStyle/>
          <a:p>
            <a:pPr algn="ctr"/>
            <a:r>
              <a:rPr lang="nb-NO" sz="1100" b="1" dirty="0" smtClean="0">
                <a:solidFill>
                  <a:schemeClr val="bg1"/>
                </a:solidFill>
                <a:latin typeface="Calibri" pitchFamily="34" charset="0"/>
              </a:rPr>
              <a:t>Kirsten Hørthe</a:t>
            </a:r>
          </a:p>
          <a:p>
            <a:pPr algn="ctr"/>
            <a:r>
              <a:rPr lang="nb-NO" sz="1100" dirty="0" smtClean="0">
                <a:solidFill>
                  <a:schemeClr val="bg1"/>
                </a:solidFill>
                <a:latin typeface="Calibri" pitchFamily="34" charset="0"/>
              </a:rPr>
              <a:t>Klinikkdirektør</a:t>
            </a:r>
            <a:endParaRPr lang="nb-NO" sz="11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54" name="Rett linje 32"/>
          <p:cNvCxnSpPr>
            <a:cxnSpLocks noChangeShapeType="1"/>
          </p:cNvCxnSpPr>
          <p:nvPr/>
        </p:nvCxnSpPr>
        <p:spPr bwMode="auto">
          <a:xfrm flipH="1">
            <a:off x="573387" y="1972048"/>
            <a:ext cx="8018352" cy="0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sp>
        <p:nvSpPr>
          <p:cNvPr id="2068" name="Rektangel 90"/>
          <p:cNvSpPr>
            <a:spLocks noChangeArrowheads="1"/>
          </p:cNvSpPr>
          <p:nvPr/>
        </p:nvSpPr>
        <p:spPr bwMode="auto">
          <a:xfrm>
            <a:off x="3121704" y="2215048"/>
            <a:ext cx="900000" cy="661628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>
                <a:solidFill>
                  <a:schemeClr val="bg1"/>
                </a:solidFill>
                <a:latin typeface="Calibri" pitchFamily="34" charset="0"/>
              </a:rPr>
              <a:t>Mona Grindrud</a:t>
            </a: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Kongsberg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DPS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69" name="Rektangel 90"/>
          <p:cNvSpPr>
            <a:spLocks noChangeArrowheads="1"/>
          </p:cNvSpPr>
          <p:nvPr/>
        </p:nvSpPr>
        <p:spPr bwMode="auto">
          <a:xfrm>
            <a:off x="4104206" y="2215048"/>
            <a:ext cx="900000" cy="644166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 smtClean="0">
                <a:solidFill>
                  <a:schemeClr val="bg1"/>
                </a:solidFill>
                <a:latin typeface="Calibri" pitchFamily="34" charset="0"/>
              </a:rPr>
              <a:t>Katrine Hippe</a:t>
            </a:r>
            <a:endParaRPr lang="nb-NO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Drammen DPS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70" name="Rektangel 90"/>
          <p:cNvSpPr>
            <a:spLocks noChangeArrowheads="1"/>
          </p:cNvSpPr>
          <p:nvPr/>
        </p:nvSpPr>
        <p:spPr bwMode="auto">
          <a:xfrm>
            <a:off x="5104008" y="2215048"/>
            <a:ext cx="900000" cy="644166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>
                <a:solidFill>
                  <a:schemeClr val="bg1"/>
                </a:solidFill>
                <a:latin typeface="Calibri" pitchFamily="34" charset="0"/>
              </a:rPr>
              <a:t>Elisabeth Mork </a:t>
            </a: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Asker 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DPS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71" name="Rett linje 26"/>
          <p:cNvCxnSpPr>
            <a:cxnSpLocks noChangeShapeType="1"/>
          </p:cNvCxnSpPr>
          <p:nvPr/>
        </p:nvCxnSpPr>
        <p:spPr bwMode="auto">
          <a:xfrm rot="5400000">
            <a:off x="397807" y="2158577"/>
            <a:ext cx="374650" cy="1587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cxnSp>
        <p:nvCxnSpPr>
          <p:cNvPr id="2072" name="Rett linje 26"/>
          <p:cNvCxnSpPr>
            <a:cxnSpLocks noChangeShapeType="1"/>
          </p:cNvCxnSpPr>
          <p:nvPr/>
        </p:nvCxnSpPr>
        <p:spPr bwMode="auto">
          <a:xfrm rot="5400000">
            <a:off x="1405869" y="2156990"/>
            <a:ext cx="374650" cy="1588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cxnSp>
        <p:nvCxnSpPr>
          <p:cNvPr id="2073" name="Rett linje 26"/>
          <p:cNvCxnSpPr>
            <a:cxnSpLocks noChangeShapeType="1"/>
          </p:cNvCxnSpPr>
          <p:nvPr/>
        </p:nvCxnSpPr>
        <p:spPr bwMode="auto">
          <a:xfrm rot="5400000">
            <a:off x="2413932" y="2156990"/>
            <a:ext cx="374650" cy="1587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cxnSp>
        <p:nvCxnSpPr>
          <p:cNvPr id="2076" name="Rett linje 26"/>
          <p:cNvCxnSpPr>
            <a:cxnSpLocks noChangeShapeType="1"/>
          </p:cNvCxnSpPr>
          <p:nvPr/>
        </p:nvCxnSpPr>
        <p:spPr bwMode="auto">
          <a:xfrm rot="5400000">
            <a:off x="6369693" y="2156990"/>
            <a:ext cx="374650" cy="1587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cxnSp>
        <p:nvCxnSpPr>
          <p:cNvPr id="2077" name="Rett linje 26"/>
          <p:cNvCxnSpPr>
            <a:cxnSpLocks noChangeShapeType="1"/>
          </p:cNvCxnSpPr>
          <p:nvPr/>
        </p:nvCxnSpPr>
        <p:spPr bwMode="auto">
          <a:xfrm rot="5400000">
            <a:off x="7382807" y="2156990"/>
            <a:ext cx="374650" cy="1587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cxnSp>
        <p:nvCxnSpPr>
          <p:cNvPr id="2078" name="Rett linje 26"/>
          <p:cNvCxnSpPr>
            <a:cxnSpLocks noChangeShapeType="1"/>
          </p:cNvCxnSpPr>
          <p:nvPr/>
        </p:nvCxnSpPr>
        <p:spPr bwMode="auto">
          <a:xfrm rot="5400000">
            <a:off x="8390869" y="2156990"/>
            <a:ext cx="374650" cy="1588"/>
          </a:xfrm>
          <a:prstGeom prst="line">
            <a:avLst/>
          </a:prstGeom>
          <a:noFill/>
          <a:ln w="25400" algn="ctr">
            <a:solidFill>
              <a:srgbClr val="86B1DB"/>
            </a:solidFill>
            <a:round/>
            <a:headEnd/>
            <a:tailEnd/>
          </a:ln>
        </p:spPr>
      </p:cxnSp>
      <p:sp>
        <p:nvSpPr>
          <p:cNvPr id="2079" name="Rektangel 90"/>
          <p:cNvSpPr>
            <a:spLocks noChangeArrowheads="1"/>
          </p:cNvSpPr>
          <p:nvPr/>
        </p:nvSpPr>
        <p:spPr bwMode="auto">
          <a:xfrm>
            <a:off x="7150280" y="2215048"/>
            <a:ext cx="900000" cy="644166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>
                <a:solidFill>
                  <a:schemeClr val="bg1"/>
                </a:solidFill>
                <a:latin typeface="Calibri" pitchFamily="34" charset="0"/>
              </a:rPr>
              <a:t>Lars Hammer</a:t>
            </a: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BUPA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80" name="Rektangel 90"/>
          <p:cNvSpPr>
            <a:spLocks noChangeArrowheads="1"/>
          </p:cNvSpPr>
          <p:nvPr/>
        </p:nvSpPr>
        <p:spPr bwMode="auto">
          <a:xfrm>
            <a:off x="8172456" y="2215048"/>
            <a:ext cx="900000" cy="644166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>
                <a:solidFill>
                  <a:schemeClr val="bg1"/>
                </a:solidFill>
                <a:latin typeface="Calibri" pitchFamily="34" charset="0"/>
              </a:rPr>
              <a:t>Olaf Bergflødt</a:t>
            </a: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Avd. </a:t>
            </a:r>
            <a:r>
              <a:rPr lang="nb-NO" sz="1000" dirty="0">
                <a:solidFill>
                  <a:schemeClr val="bg1"/>
                </a:solidFill>
                <a:latin typeface="Calibri" pitchFamily="34" charset="0"/>
              </a:rPr>
              <a:t>for rus og avhengighet</a:t>
            </a:r>
          </a:p>
        </p:txBody>
      </p:sp>
      <p:sp>
        <p:nvSpPr>
          <p:cNvPr id="2081" name="Rektangel 90"/>
          <p:cNvSpPr>
            <a:spLocks noChangeArrowheads="1"/>
          </p:cNvSpPr>
          <p:nvPr/>
        </p:nvSpPr>
        <p:spPr bwMode="auto">
          <a:xfrm>
            <a:off x="6128104" y="2215048"/>
            <a:ext cx="900000" cy="644166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>
                <a:solidFill>
                  <a:schemeClr val="bg1"/>
                </a:solidFill>
                <a:latin typeface="Calibri" pitchFamily="34" charset="0"/>
              </a:rPr>
              <a:t>Kari Ringstad</a:t>
            </a: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Bærum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DPS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82" name="Rektangel 90"/>
          <p:cNvSpPr>
            <a:spLocks noChangeArrowheads="1"/>
          </p:cNvSpPr>
          <p:nvPr/>
        </p:nvSpPr>
        <p:spPr bwMode="auto">
          <a:xfrm>
            <a:off x="2097608" y="2215048"/>
            <a:ext cx="900000" cy="661628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>
                <a:solidFill>
                  <a:schemeClr val="bg1"/>
                </a:solidFill>
                <a:latin typeface="Calibri" pitchFamily="34" charset="0"/>
              </a:rPr>
              <a:t>Kent Håpnes</a:t>
            </a: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Ringerike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DPS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83" name="Rektangel 90"/>
          <p:cNvSpPr>
            <a:spLocks noChangeArrowheads="1"/>
          </p:cNvSpPr>
          <p:nvPr/>
        </p:nvSpPr>
        <p:spPr bwMode="auto">
          <a:xfrm>
            <a:off x="1107006" y="2215048"/>
            <a:ext cx="900000" cy="661628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>
                <a:solidFill>
                  <a:schemeClr val="bg1"/>
                </a:solidFill>
                <a:latin typeface="Calibri" pitchFamily="34" charset="0"/>
              </a:rPr>
              <a:t>Carsten Bjerke</a:t>
            </a: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Psykiatrisk avd. Blakstad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84" name="Rektangel 86"/>
          <p:cNvSpPr>
            <a:spLocks noChangeArrowheads="1"/>
          </p:cNvSpPr>
          <p:nvPr/>
        </p:nvSpPr>
        <p:spPr bwMode="auto">
          <a:xfrm>
            <a:off x="106881" y="2215048"/>
            <a:ext cx="900000" cy="661628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1000" b="1" dirty="0" smtClean="0">
                <a:solidFill>
                  <a:schemeClr val="bg1"/>
                </a:solidFill>
                <a:latin typeface="Calibri" pitchFamily="34" charset="0"/>
              </a:rPr>
              <a:t>Heidi Taksrud</a:t>
            </a:r>
            <a:endParaRPr lang="nb-NO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Avdelingssjef </a:t>
            </a:r>
            <a:b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Calibri" pitchFamily="34" charset="0"/>
              </a:rPr>
              <a:t>Psykiatrisk avd. Lier</a:t>
            </a:r>
            <a:endParaRPr lang="nb-NO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Rektangel 90"/>
          <p:cNvSpPr>
            <a:spLocks noChangeArrowheads="1"/>
          </p:cNvSpPr>
          <p:nvPr/>
        </p:nvSpPr>
        <p:spPr bwMode="auto">
          <a:xfrm>
            <a:off x="1101054" y="486916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Olafur Helg Olafsson</a:t>
            </a:r>
            <a:b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(kst)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Strandveien boliger</a:t>
            </a:r>
          </a:p>
        </p:txBody>
      </p:sp>
      <p:sp>
        <p:nvSpPr>
          <p:cNvPr id="30" name="Rektangel 90"/>
          <p:cNvSpPr>
            <a:spLocks noChangeArrowheads="1"/>
          </p:cNvSpPr>
          <p:nvPr/>
        </p:nvSpPr>
        <p:spPr bwMode="auto">
          <a:xfrm>
            <a:off x="1101054" y="582431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Karin Galgerud (kst)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Alderspsykiatrisk poliklinikk</a:t>
            </a:r>
          </a:p>
        </p:txBody>
      </p:sp>
      <p:sp>
        <p:nvSpPr>
          <p:cNvPr id="32" name="Rektangel 90"/>
          <p:cNvSpPr>
            <a:spLocks noChangeArrowheads="1"/>
          </p:cNvSpPr>
          <p:nvPr/>
        </p:nvSpPr>
        <p:spPr bwMode="auto">
          <a:xfrm>
            <a:off x="1102974" y="389863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Anders </a:t>
            </a:r>
            <a:r>
              <a:rPr lang="nb-NO" sz="800" b="1" dirty="0">
                <a:solidFill>
                  <a:schemeClr val="bg1"/>
                </a:solidFill>
                <a:latin typeface="Calibri" pitchFamily="34" charset="0"/>
              </a:rPr>
              <a:t>Bjerke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Psykose og sammensatte lidelser</a:t>
            </a:r>
          </a:p>
        </p:txBody>
      </p:sp>
      <p:sp>
        <p:nvSpPr>
          <p:cNvPr id="33" name="Rektangel 90"/>
          <p:cNvSpPr>
            <a:spLocks noChangeArrowheads="1"/>
          </p:cNvSpPr>
          <p:nvPr/>
        </p:nvSpPr>
        <p:spPr bwMode="auto">
          <a:xfrm>
            <a:off x="1102974" y="3417608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Turid </a:t>
            </a:r>
            <a:r>
              <a:rPr lang="nb-NO" sz="800" b="1" dirty="0">
                <a:solidFill>
                  <a:schemeClr val="bg1"/>
                </a:solidFill>
                <a:latin typeface="Calibri" pitchFamily="34" charset="0"/>
              </a:rPr>
              <a:t>Nordvik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Akuttseksjon C</a:t>
            </a:r>
          </a:p>
        </p:txBody>
      </p:sp>
      <p:sp>
        <p:nvSpPr>
          <p:cNvPr id="34" name="Rektangel 86"/>
          <p:cNvSpPr>
            <a:spLocks noChangeArrowheads="1"/>
          </p:cNvSpPr>
          <p:nvPr/>
        </p:nvSpPr>
        <p:spPr bwMode="auto">
          <a:xfrm>
            <a:off x="1101054" y="293658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Håkon T. </a:t>
            </a:r>
            <a:r>
              <a:rPr lang="nb-NO" sz="800" b="1" dirty="0">
                <a:solidFill>
                  <a:schemeClr val="bg1"/>
                </a:solidFill>
                <a:latin typeface="Calibri" pitchFamily="34" charset="0"/>
              </a:rPr>
              <a:t>Johansen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Akuttseksjon A/B</a:t>
            </a:r>
          </a:p>
        </p:txBody>
      </p:sp>
      <p:sp>
        <p:nvSpPr>
          <p:cNvPr id="35" name="Rektangel 90"/>
          <p:cNvSpPr>
            <a:spLocks noChangeArrowheads="1"/>
          </p:cNvSpPr>
          <p:nvPr/>
        </p:nvSpPr>
        <p:spPr bwMode="auto">
          <a:xfrm>
            <a:off x="1101054" y="438655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Bjørn Heimdal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Sikkerhetsseksjonen</a:t>
            </a:r>
          </a:p>
        </p:txBody>
      </p:sp>
      <p:sp>
        <p:nvSpPr>
          <p:cNvPr id="37" name="Rektangel 90"/>
          <p:cNvSpPr>
            <a:spLocks noChangeArrowheads="1"/>
          </p:cNvSpPr>
          <p:nvPr/>
        </p:nvSpPr>
        <p:spPr bwMode="auto">
          <a:xfrm>
            <a:off x="1101054" y="535018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Evy L. </a:t>
            </a:r>
            <a:r>
              <a:rPr lang="nb-NO" sz="800" b="1" dirty="0">
                <a:solidFill>
                  <a:schemeClr val="bg1"/>
                </a:solidFill>
                <a:latin typeface="Calibri" pitchFamily="34" charset="0"/>
              </a:rPr>
              <a:t>Nygård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Alderspsykiatrisk døgnseksjon</a:t>
            </a:r>
          </a:p>
        </p:txBody>
      </p:sp>
      <p:sp>
        <p:nvSpPr>
          <p:cNvPr id="39" name="Rektangel 90"/>
          <p:cNvSpPr>
            <a:spLocks noChangeArrowheads="1"/>
          </p:cNvSpPr>
          <p:nvPr/>
        </p:nvSpPr>
        <p:spPr bwMode="auto">
          <a:xfrm>
            <a:off x="113384" y="4393679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Synøve Rype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Utredningsseksjon for unge</a:t>
            </a:r>
          </a:p>
        </p:txBody>
      </p:sp>
      <p:sp>
        <p:nvSpPr>
          <p:cNvPr id="40" name="Rektangel 90"/>
          <p:cNvSpPr>
            <a:spLocks noChangeArrowheads="1"/>
          </p:cNvSpPr>
          <p:nvPr/>
        </p:nvSpPr>
        <p:spPr bwMode="auto">
          <a:xfrm>
            <a:off x="113384" y="4874703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Mona </a:t>
            </a:r>
            <a:r>
              <a:rPr lang="nb-NO" sz="800" b="1" dirty="0">
                <a:solidFill>
                  <a:schemeClr val="bg1"/>
                </a:solidFill>
                <a:latin typeface="Calibri" pitchFamily="34" charset="0"/>
              </a:rPr>
              <a:t>Drange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Utredningsseksjon for  alderspsykiatri</a:t>
            </a:r>
          </a:p>
        </p:txBody>
      </p:sp>
      <p:sp>
        <p:nvSpPr>
          <p:cNvPr id="41" name="Rektangel 90"/>
          <p:cNvSpPr>
            <a:spLocks noChangeArrowheads="1"/>
          </p:cNvSpPr>
          <p:nvPr/>
        </p:nvSpPr>
        <p:spPr bwMode="auto">
          <a:xfrm>
            <a:off x="113384" y="5836751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Bjørn Hillestad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Regionalt senter for utvikl. hemmede</a:t>
            </a:r>
          </a:p>
        </p:txBody>
      </p:sp>
      <p:sp>
        <p:nvSpPr>
          <p:cNvPr id="42" name="Rektangel 90"/>
          <p:cNvSpPr>
            <a:spLocks noChangeArrowheads="1"/>
          </p:cNvSpPr>
          <p:nvPr/>
        </p:nvSpPr>
        <p:spPr bwMode="auto">
          <a:xfrm>
            <a:off x="113384" y="5362623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Axel Simonsen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Seksjon Psykose</a:t>
            </a:r>
          </a:p>
          <a:p>
            <a:pPr algn="ctr"/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ktangel 90"/>
          <p:cNvSpPr>
            <a:spLocks noChangeArrowheads="1"/>
          </p:cNvSpPr>
          <p:nvPr/>
        </p:nvSpPr>
        <p:spPr bwMode="auto">
          <a:xfrm>
            <a:off x="113384" y="389863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Hilde R. </a:t>
            </a:r>
            <a:r>
              <a:rPr lang="nb-NO" sz="800" b="1" dirty="0">
                <a:solidFill>
                  <a:schemeClr val="bg1"/>
                </a:solidFill>
                <a:latin typeface="Calibri" pitchFamily="34" charset="0"/>
              </a:rPr>
              <a:t>Johansen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Akuttseksjon II</a:t>
            </a:r>
          </a:p>
          <a:p>
            <a:pPr algn="ctr"/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ktangel 90"/>
          <p:cNvSpPr>
            <a:spLocks noChangeArrowheads="1"/>
          </p:cNvSpPr>
          <p:nvPr/>
        </p:nvSpPr>
        <p:spPr bwMode="auto">
          <a:xfrm>
            <a:off x="113384" y="3417608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Jørgen Strand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Akuttseksjon I</a:t>
            </a:r>
          </a:p>
          <a:p>
            <a:pPr algn="ctr"/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ktangel 86"/>
          <p:cNvSpPr>
            <a:spLocks noChangeArrowheads="1"/>
          </p:cNvSpPr>
          <p:nvPr/>
        </p:nvSpPr>
        <p:spPr bwMode="auto">
          <a:xfrm>
            <a:off x="113384" y="293658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Annette Hoem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Mottaksseksjon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Rektangel 90"/>
          <p:cNvSpPr>
            <a:spLocks noChangeArrowheads="1"/>
          </p:cNvSpPr>
          <p:nvPr/>
        </p:nvSpPr>
        <p:spPr bwMode="auto">
          <a:xfrm>
            <a:off x="2097608" y="293658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Jorunn S. Søberg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Dag-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og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døgnbehandling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Rektangel 90"/>
          <p:cNvSpPr>
            <a:spLocks noChangeArrowheads="1"/>
          </p:cNvSpPr>
          <p:nvPr/>
        </p:nvSpPr>
        <p:spPr bwMode="auto">
          <a:xfrm>
            <a:off x="2097608" y="3417608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Thorbjørn Sund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Poliklinisk behandling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Rektangel 90"/>
          <p:cNvSpPr>
            <a:spLocks noChangeArrowheads="1"/>
          </p:cNvSpPr>
          <p:nvPr/>
        </p:nvSpPr>
        <p:spPr bwMode="auto">
          <a:xfrm>
            <a:off x="3119784" y="342900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Marianne S. Johnsen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Elektiv psykiatri, døgn</a:t>
            </a:r>
          </a:p>
        </p:txBody>
      </p:sp>
      <p:sp>
        <p:nvSpPr>
          <p:cNvPr id="49" name="Rektangel 90"/>
          <p:cNvSpPr>
            <a:spLocks noChangeArrowheads="1"/>
          </p:cNvSpPr>
          <p:nvPr/>
        </p:nvSpPr>
        <p:spPr bwMode="auto">
          <a:xfrm>
            <a:off x="3121704" y="391002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Uta Land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Poliklinikk psykiatri,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område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allmenn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Rektangel 90"/>
          <p:cNvSpPr>
            <a:spLocks noChangeArrowheads="1"/>
          </p:cNvSpPr>
          <p:nvPr/>
        </p:nvSpPr>
        <p:spPr bwMode="auto">
          <a:xfrm>
            <a:off x="3119784" y="4391048"/>
            <a:ext cx="900000" cy="648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Anne-Hilde Rese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Poliklinikk psykiatri,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områder rus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/ avhengighet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og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psykose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Rektangel 90"/>
          <p:cNvSpPr>
            <a:spLocks noChangeArrowheads="1"/>
          </p:cNvSpPr>
          <p:nvPr/>
        </p:nvSpPr>
        <p:spPr bwMode="auto">
          <a:xfrm>
            <a:off x="3121704" y="293658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Astrid Enberget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Akutt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psykiatri, poliklinikk og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døgn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Rektangel 90"/>
          <p:cNvSpPr>
            <a:spLocks noChangeArrowheads="1"/>
          </p:cNvSpPr>
          <p:nvPr/>
        </p:nvSpPr>
        <p:spPr bwMode="auto">
          <a:xfrm>
            <a:off x="6126184" y="342900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Anne K. Eikeland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Psykiatrisk poliklinikk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3" name="Rektangel 90"/>
          <p:cNvSpPr>
            <a:spLocks noChangeArrowheads="1"/>
          </p:cNvSpPr>
          <p:nvPr/>
        </p:nvSpPr>
        <p:spPr bwMode="auto">
          <a:xfrm>
            <a:off x="6126184" y="391002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Jan Otterdal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Psykiatrisk rehab.- poliklinikk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Rektangel 90"/>
          <p:cNvSpPr>
            <a:spLocks noChangeArrowheads="1"/>
          </p:cNvSpPr>
          <p:nvPr/>
        </p:nvSpPr>
        <p:spPr bwMode="auto">
          <a:xfrm>
            <a:off x="6126184" y="440320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Hanne K. Reichelt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Poliklinikk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for rus og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avhengighet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Rektangel 90"/>
          <p:cNvSpPr>
            <a:spLocks noChangeArrowheads="1"/>
          </p:cNvSpPr>
          <p:nvPr/>
        </p:nvSpPr>
        <p:spPr bwMode="auto">
          <a:xfrm>
            <a:off x="6126184" y="291912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Heidi S. Berge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Døgnseksjonen,</a:t>
            </a:r>
            <a:b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Dr.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Høsts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vei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Rektangel 90"/>
          <p:cNvSpPr>
            <a:spLocks noChangeArrowheads="1"/>
          </p:cNvSpPr>
          <p:nvPr/>
        </p:nvSpPr>
        <p:spPr bwMode="auto">
          <a:xfrm>
            <a:off x="5104008" y="342900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An-Magritt Singstad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Allmennpsykiatrisk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poliklinikk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ektangel 90"/>
          <p:cNvSpPr>
            <a:spLocks noChangeArrowheads="1"/>
          </p:cNvSpPr>
          <p:nvPr/>
        </p:nvSpPr>
        <p:spPr bwMode="auto">
          <a:xfrm>
            <a:off x="5104008" y="391692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Beate N. Schwensen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Poliklinikk for rus og psykisk lidelse (ROP)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" name="Rektangel 90"/>
          <p:cNvSpPr>
            <a:spLocks noChangeArrowheads="1"/>
          </p:cNvSpPr>
          <p:nvPr/>
        </p:nvSpPr>
        <p:spPr bwMode="auto">
          <a:xfrm>
            <a:off x="5104008" y="4391048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Knut Drottning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TIPS 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Asker og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Bærum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" name="Rektangel 90"/>
          <p:cNvSpPr>
            <a:spLocks noChangeArrowheads="1"/>
          </p:cNvSpPr>
          <p:nvPr/>
        </p:nvSpPr>
        <p:spPr bwMode="auto">
          <a:xfrm>
            <a:off x="5104008" y="579837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Pål Dåstøl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Nevropsykiatrisk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poliklinikk</a:t>
            </a:r>
          </a:p>
          <a:p>
            <a:pPr algn="ctr"/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" name="Rektangel 90"/>
          <p:cNvSpPr>
            <a:spLocks noChangeArrowheads="1"/>
          </p:cNvSpPr>
          <p:nvPr/>
        </p:nvSpPr>
        <p:spPr bwMode="auto">
          <a:xfrm>
            <a:off x="5104008" y="487207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Nina Grimsgaard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Døgnseksjonen, Hvalstadåsen</a:t>
            </a:r>
          </a:p>
          <a:p>
            <a:pPr algn="ctr"/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" name="Rektangel 90"/>
          <p:cNvSpPr>
            <a:spLocks noChangeArrowheads="1"/>
          </p:cNvSpPr>
          <p:nvPr/>
        </p:nvSpPr>
        <p:spPr bwMode="auto">
          <a:xfrm>
            <a:off x="5104008" y="291912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Bjørg Sveen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Døgnseksjonen</a:t>
            </a:r>
            <a:r>
              <a:rPr lang="nb-NO" sz="8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Sikta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" name="Rektangel 90"/>
          <p:cNvSpPr>
            <a:spLocks noChangeArrowheads="1"/>
          </p:cNvSpPr>
          <p:nvPr/>
        </p:nvSpPr>
        <p:spPr bwMode="auto">
          <a:xfrm>
            <a:off x="5104008" y="5353096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Bente Mæhlum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Utrednings- seksjonen for unge</a:t>
            </a:r>
          </a:p>
          <a:p>
            <a:pPr algn="ctr"/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" name="Rektangel 90"/>
          <p:cNvSpPr>
            <a:spLocks noChangeArrowheads="1"/>
          </p:cNvSpPr>
          <p:nvPr/>
        </p:nvSpPr>
        <p:spPr bwMode="auto">
          <a:xfrm>
            <a:off x="4112856" y="342900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Gjermund Solli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Thorsberg døgnseksjon</a:t>
            </a:r>
            <a:endParaRPr lang="nb-NO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6" name="Rektangel 90"/>
          <p:cNvSpPr>
            <a:spLocks noChangeArrowheads="1"/>
          </p:cNvSpPr>
          <p:nvPr/>
        </p:nvSpPr>
        <p:spPr bwMode="auto">
          <a:xfrm>
            <a:off x="4112856" y="3910024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Ulrica Grannas Bore</a:t>
            </a: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Akuttseksjon</a:t>
            </a:r>
          </a:p>
        </p:txBody>
      </p:sp>
      <p:sp>
        <p:nvSpPr>
          <p:cNvPr id="67" name="Rektangel 90"/>
          <p:cNvSpPr>
            <a:spLocks noChangeArrowheads="1"/>
          </p:cNvSpPr>
          <p:nvPr/>
        </p:nvSpPr>
        <p:spPr bwMode="auto">
          <a:xfrm>
            <a:off x="4112856" y="4391048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Bente Dahl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Ruspoliklinikken</a:t>
            </a:r>
          </a:p>
        </p:txBody>
      </p:sp>
      <p:sp>
        <p:nvSpPr>
          <p:cNvPr id="68" name="Rektangel 90"/>
          <p:cNvSpPr>
            <a:spLocks noChangeArrowheads="1"/>
          </p:cNvSpPr>
          <p:nvPr/>
        </p:nvSpPr>
        <p:spPr bwMode="auto">
          <a:xfrm>
            <a:off x="4112856" y="291912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Margrete Nysterud 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Poliklinikken</a:t>
            </a:r>
          </a:p>
        </p:txBody>
      </p:sp>
      <p:sp>
        <p:nvSpPr>
          <p:cNvPr id="69" name="Rektangel 90"/>
          <p:cNvSpPr>
            <a:spLocks noChangeArrowheads="1"/>
          </p:cNvSpPr>
          <p:nvPr/>
        </p:nvSpPr>
        <p:spPr bwMode="auto">
          <a:xfrm>
            <a:off x="8172456" y="3903128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Lars-Erik Petersen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ARA Døgnseksjon, Blakstad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0" name="Rektangel 90"/>
          <p:cNvSpPr>
            <a:spLocks noChangeArrowheads="1"/>
          </p:cNvSpPr>
          <p:nvPr/>
        </p:nvSpPr>
        <p:spPr bwMode="auto">
          <a:xfrm>
            <a:off x="8172456" y="438415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Åse K. Rognlien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Døgnseksjon, Tyrifjord</a:t>
            </a:r>
          </a:p>
        </p:txBody>
      </p:sp>
      <p:sp>
        <p:nvSpPr>
          <p:cNvPr id="72" name="Rektangel 90"/>
          <p:cNvSpPr>
            <a:spLocks noChangeArrowheads="1"/>
          </p:cNvSpPr>
          <p:nvPr/>
        </p:nvSpPr>
        <p:spPr bwMode="auto">
          <a:xfrm>
            <a:off x="8172456" y="486916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Sverre Moen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Legemiddelassistert rehab. Drammen</a:t>
            </a:r>
            <a:endParaRPr lang="nb-NO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" name="Rektangel 90"/>
          <p:cNvSpPr>
            <a:spLocks noChangeArrowheads="1"/>
          </p:cNvSpPr>
          <p:nvPr/>
        </p:nvSpPr>
        <p:spPr bwMode="auto">
          <a:xfrm>
            <a:off x="8172456" y="3429000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Anne-C. Lundstuen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Avgiftning og utredning, Bærum</a:t>
            </a:r>
          </a:p>
        </p:txBody>
      </p:sp>
      <p:sp>
        <p:nvSpPr>
          <p:cNvPr id="74" name="Rektangel 90"/>
          <p:cNvSpPr>
            <a:spLocks noChangeArrowheads="1"/>
          </p:cNvSpPr>
          <p:nvPr/>
        </p:nvSpPr>
        <p:spPr bwMode="auto">
          <a:xfrm>
            <a:off x="8170536" y="291912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Calibri" pitchFamily="34" charset="0"/>
              </a:rPr>
              <a:t>Stian T Ellingsen</a:t>
            </a:r>
          </a:p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Avgiftning, Drammen</a:t>
            </a:r>
          </a:p>
        </p:txBody>
      </p:sp>
      <p:sp>
        <p:nvSpPr>
          <p:cNvPr id="75" name="Rektangel 90"/>
          <p:cNvSpPr>
            <a:spLocks noChangeArrowheads="1"/>
          </p:cNvSpPr>
          <p:nvPr/>
        </p:nvSpPr>
        <p:spPr bwMode="auto">
          <a:xfrm>
            <a:off x="7148360" y="2919122"/>
            <a:ext cx="900000" cy="414000"/>
          </a:xfrm>
          <a:prstGeom prst="rect">
            <a:avLst/>
          </a:prstGeom>
          <a:solidFill>
            <a:srgbClr val="003388"/>
          </a:solidFill>
          <a:ln w="9525" algn="ctr">
            <a:noFill/>
            <a:round/>
            <a:headEnd/>
            <a:tailEnd/>
          </a:ln>
        </p:spPr>
        <p:txBody>
          <a:bodyPr lIns="0" rIns="0" anchor="t"/>
          <a:lstStyle/>
          <a:p>
            <a:pPr algn="ctr"/>
            <a:r>
              <a:rPr lang="nb-NO" sz="800" dirty="0" smtClean="0">
                <a:solidFill>
                  <a:schemeClr val="bg1"/>
                </a:solidFill>
                <a:latin typeface="Calibri" pitchFamily="34" charset="0"/>
              </a:rPr>
              <a:t>Se eget kart</a:t>
            </a:r>
          </a:p>
        </p:txBody>
      </p:sp>
      <p:sp>
        <p:nvSpPr>
          <p:cNvPr id="77" name="Plassholder for dato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DA61-D5BE-4852-A563-8B42752A63A3}" type="datetime1">
              <a:rPr lang="nb-NO" smtClean="0"/>
              <a:pPr/>
              <a:t>14.09.2015</a:t>
            </a:fld>
            <a:endParaRPr lang="nb-NO" dirty="0"/>
          </a:p>
        </p:txBody>
      </p:sp>
      <p:sp>
        <p:nvSpPr>
          <p:cNvPr id="71" name="Rektangel 70"/>
          <p:cNvSpPr/>
          <p:nvPr/>
        </p:nvSpPr>
        <p:spPr>
          <a:xfrm>
            <a:off x="6156176" y="5589240"/>
            <a:ext cx="307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Ca 1800 årsverk</a:t>
            </a:r>
          </a:p>
          <a:p>
            <a:r>
              <a:rPr lang="nb-NO" dirty="0" smtClean="0"/>
              <a:t>Ca 205.000 konsultasjoner</a:t>
            </a:r>
          </a:p>
          <a:p>
            <a:r>
              <a:rPr lang="nb-NO" dirty="0" smtClean="0"/>
              <a:t>Ca 3500 utskrivninger</a:t>
            </a:r>
          </a:p>
        </p:txBody>
      </p:sp>
      <p:sp>
        <p:nvSpPr>
          <p:cNvPr id="76" name="Plassholder for bunntekst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Klinikkdirektør Kirsten Hørthe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-powerpoint-vvhf-orig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973</Words>
  <Application>Microsoft Office PowerPoint</Application>
  <PresentationFormat>Skjermfremvisning (4:3)</PresentationFormat>
  <Paragraphs>265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mal-powerpoint-vvhf-original</vt:lpstr>
      <vt:lpstr>Områdeplan for psykisk helse og rus</vt:lpstr>
      <vt:lpstr>Status for områdeplanen</vt:lpstr>
      <vt:lpstr>Etterspurte tilbakemeldinger i høringen</vt:lpstr>
      <vt:lpstr>Hovedinnhold i områdeplanen</vt:lpstr>
      <vt:lpstr>Geografiske og demografiske forhold</vt:lpstr>
      <vt:lpstr>Behov for spesialisthelsetjenester og utviklingstrekk </vt:lpstr>
      <vt:lpstr>Rekruttering og kompetanseutvikling</vt:lpstr>
      <vt:lpstr>Funksjonsfordeling og videre utvikling av tjenester innen spesialisthelsetjenesten</vt:lpstr>
      <vt:lpstr>Avdelingene</vt:lpstr>
      <vt:lpstr>PowerPoint-presentasjon</vt:lpstr>
      <vt:lpstr>PowerPoint-presentasjon</vt:lpstr>
      <vt:lpstr>Utviklingstrekk i voksenpsykiatrien </vt:lpstr>
      <vt:lpstr>Utviklingstrekk i BUPA og rusbehandling (TSB) </vt:lpstr>
      <vt:lpstr>Kvalitet, likebehandling og pasientforløp </vt:lpstr>
      <vt:lpstr>Byggeplaner</vt:lpstr>
      <vt:lpstr>Utviklingstrekk i kommunene</vt:lpstr>
      <vt:lpstr>PowerPoint-presentasjon</vt:lpstr>
      <vt:lpstr>Samhandling mellom helsetjenestene  Hvor trykker skoen?</vt:lpstr>
      <vt:lpstr>Kommunene ønsker styrking på følgende områder </vt:lpstr>
      <vt:lpstr>Eksempler på ”samhandlende” tjenester</vt:lpstr>
      <vt:lpstr>Mål </vt:lpstr>
      <vt:lpstr>Viktige forutsetninger og erkjennelser</vt:lpstr>
      <vt:lpstr>Hvor begynner et ansvar og hvor slutter det - og hva gjør vi i ”vekslingene”? </vt:lpstr>
      <vt:lpstr>Hvordan følge opp?</vt:lpstr>
    </vt:vector>
  </TitlesOfParts>
  <Company>Helse Sør-Øst RHF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lihaav</dc:creator>
  <cp:lastModifiedBy>Kari Engen Sørensen</cp:lastModifiedBy>
  <cp:revision>273</cp:revision>
  <dcterms:created xsi:type="dcterms:W3CDTF">2013-01-04T09:32:57Z</dcterms:created>
  <dcterms:modified xsi:type="dcterms:W3CDTF">2015-09-14T11:42:29Z</dcterms:modified>
</cp:coreProperties>
</file>