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329" r:id="rId3"/>
    <p:sldId id="331" r:id="rId4"/>
    <p:sldId id="335" r:id="rId5"/>
    <p:sldId id="284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2294" autoAdjust="0"/>
  </p:normalViewPr>
  <p:slideViewPr>
    <p:cSldViewPr>
      <p:cViewPr>
        <p:scale>
          <a:sx n="60" d="100"/>
          <a:sy n="60" d="100"/>
        </p:scale>
        <p:origin x="-74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21100-6167-4A9A-86BC-91E6FD447397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BE42D-33B1-448A-AE9F-B5B92490FB2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449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2</a:t>
            </a:fld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BE42D-33B1-448A-AE9F-B5B92490FB2D}" type="slidenum">
              <a:rPr lang="nb-NO" smtClean="0"/>
              <a:pPr/>
              <a:t>5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931F0-3E91-498F-BD7A-99BDED13EA86}" type="datetimeFigureOut">
              <a:rPr lang="nb-NO" smtClean="0"/>
              <a:pPr/>
              <a:t>16.09.2015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6121C-509C-48B8-AE60-16AA74689CE6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r>
              <a:rPr lang="nb-NO" b="1" dirty="0" smtClean="0"/>
              <a:t>Pasientforløp – hjem til hjem</a:t>
            </a:r>
            <a:endParaRPr lang="nb-NO" b="1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5326360"/>
            <a:ext cx="7200800" cy="982960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Overordnet samarbeidsutvalg</a:t>
            </a:r>
          </a:p>
          <a:p>
            <a:r>
              <a:rPr lang="nb-NO" dirty="0" smtClean="0"/>
              <a:t>14.09.2015</a:t>
            </a:r>
            <a:endParaRPr lang="nb-NO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224412" y="590550"/>
            <a:ext cx="2947988" cy="91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Bild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739709" cy="5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6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Bilde 8" descr="C:\Users\visemb\AppData\Local\Microsoft\Windows\Temporary Internet Files\Content.Outlook\R41PQ7L9\Hjem til hjem logo 2015-02-06 kl  12 45 00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708920"/>
            <a:ext cx="3384376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650503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solidFill>
                  <a:schemeClr val="tx2"/>
                </a:solidFill>
              </a:rPr>
              <a:t>Helhetlige og felles pasientforløp</a:t>
            </a:r>
            <a:endParaRPr lang="nb-NO" b="1" dirty="0">
              <a:solidFill>
                <a:schemeClr val="tx2"/>
              </a:solidFill>
            </a:endParaRPr>
          </a:p>
        </p:txBody>
      </p:sp>
      <p:pic>
        <p:nvPicPr>
          <p:cNvPr id="6" name="Bild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739709" cy="5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6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vrundet rektangel 16"/>
          <p:cNvSpPr/>
          <p:nvPr/>
        </p:nvSpPr>
        <p:spPr>
          <a:xfrm>
            <a:off x="4806280" y="4509120"/>
            <a:ext cx="4014192" cy="1872208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3500000" scaled="1"/>
            <a:tileRect/>
          </a:gradFill>
          <a:ln w="25400">
            <a:solidFill>
              <a:schemeClr val="accent6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000" dirty="0" smtClean="0">
                <a:solidFill>
                  <a:schemeClr val="tx1"/>
                </a:solidFill>
              </a:rPr>
              <a:t> </a:t>
            </a:r>
            <a:r>
              <a:rPr lang="nb-NO" sz="2400" dirty="0" smtClean="0">
                <a:solidFill>
                  <a:schemeClr val="tx1"/>
                </a:solidFill>
              </a:rPr>
              <a:t>Samhandling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/>
                </a:solidFill>
              </a:rPr>
              <a:t> Felles forbedringsarbeid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/>
                </a:solidFill>
              </a:rPr>
              <a:t> Kompetansesamarbeid</a:t>
            </a:r>
            <a:endParaRPr lang="nb-NO" sz="3200" dirty="0">
              <a:solidFill>
                <a:schemeClr val="tx1"/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1115616" y="1700808"/>
            <a:ext cx="583264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2800" u="sng" dirty="0" smtClean="0"/>
              <a:t>Pasientforløp for: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800" dirty="0" smtClean="0"/>
              <a:t>  Hoftebrudd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800" dirty="0" smtClean="0"/>
              <a:t>  KOLS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800" dirty="0" smtClean="0"/>
              <a:t>  Risikofylt alkoholforbruk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nb-NO" sz="2800" dirty="0" smtClean="0"/>
              <a:t>  Psykisk helse og rus</a:t>
            </a:r>
          </a:p>
          <a:p>
            <a:pPr>
              <a:buFont typeface="Arial" pitchFamily="34" charset="0"/>
              <a:buChar char="•"/>
            </a:pPr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>
          <a:xfrm>
            <a:off x="5652120" y="3068961"/>
            <a:ext cx="1224136" cy="1152127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>
                <a:solidFill>
                  <a:schemeClr val="tx1"/>
                </a:solidFill>
              </a:rPr>
              <a:t>Samling 4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11.sept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sz="4400" b="1" dirty="0" smtClean="0">
                <a:solidFill>
                  <a:schemeClr val="tx2"/>
                </a:solidFill>
              </a:rPr>
              <a:t>Læringsnettverk</a:t>
            </a:r>
            <a:endParaRPr lang="nb-NO" b="1" dirty="0" smtClean="0">
              <a:solidFill>
                <a:schemeClr val="tx2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117773" y="3068960"/>
            <a:ext cx="1213867" cy="1140693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>
                <a:solidFill>
                  <a:schemeClr val="tx1"/>
                </a:solidFill>
              </a:rPr>
              <a:t>Samling 1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16.jan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2051721" y="3068960"/>
            <a:ext cx="1152127" cy="1152128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>
                <a:solidFill>
                  <a:schemeClr val="tx1"/>
                </a:solidFill>
              </a:rPr>
              <a:t>Samling 2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10.apr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</p:txBody>
      </p:sp>
      <p:sp>
        <p:nvSpPr>
          <p:cNvPr id="20" name="Rektangel 19"/>
          <p:cNvSpPr/>
          <p:nvPr/>
        </p:nvSpPr>
        <p:spPr>
          <a:xfrm>
            <a:off x="3851920" y="3080395"/>
            <a:ext cx="1224136" cy="1140693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>
                <a:solidFill>
                  <a:schemeClr val="tx1"/>
                </a:solidFill>
              </a:rPr>
              <a:t>Samling 3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5.juni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2283386" y="6474822"/>
            <a:ext cx="3888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dirty="0" smtClean="0">
                <a:solidFill>
                  <a:schemeClr val="bg1">
                    <a:lumMod val="65000"/>
                  </a:schemeClr>
                </a:solidFill>
              </a:rPr>
              <a:t>Orientering om </a:t>
            </a:r>
            <a:r>
              <a:rPr lang="nb-NO" sz="1600" i="1" dirty="0" smtClean="0">
                <a:solidFill>
                  <a:schemeClr val="bg1">
                    <a:lumMod val="65000"/>
                  </a:schemeClr>
                </a:solidFill>
              </a:rPr>
              <a:t>Pasientforløp – hjem til hjem</a:t>
            </a:r>
            <a:endParaRPr lang="nb-NO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1" name="Bilde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739709" cy="5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Bilde 22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ktangel 24"/>
          <p:cNvSpPr/>
          <p:nvPr/>
        </p:nvSpPr>
        <p:spPr>
          <a:xfrm>
            <a:off x="7452320" y="2852937"/>
            <a:ext cx="1584176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Samling med lansering </a:t>
            </a:r>
            <a:endParaRPr lang="nb-NO" sz="12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12.jan</a:t>
            </a:r>
            <a:endParaRPr lang="nb-NO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26" name="Pil høyre 25"/>
          <p:cNvSpPr/>
          <p:nvPr/>
        </p:nvSpPr>
        <p:spPr>
          <a:xfrm>
            <a:off x="611560" y="4725144"/>
            <a:ext cx="1656184" cy="571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50000"/>
                  </a:schemeClr>
                </a:solidFill>
              </a:rPr>
              <a:t>Gruppearbeid</a:t>
            </a:r>
            <a:endParaRPr lang="nb-NO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Pil høyre 29"/>
          <p:cNvSpPr/>
          <p:nvPr/>
        </p:nvSpPr>
        <p:spPr>
          <a:xfrm>
            <a:off x="2555776" y="4729708"/>
            <a:ext cx="1656184" cy="571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50000"/>
                  </a:schemeClr>
                </a:solidFill>
              </a:rPr>
              <a:t>Gruppearbeid</a:t>
            </a:r>
            <a:endParaRPr lang="nb-NO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Pil høyre 30"/>
          <p:cNvSpPr/>
          <p:nvPr/>
        </p:nvSpPr>
        <p:spPr>
          <a:xfrm>
            <a:off x="6300192" y="4725144"/>
            <a:ext cx="1656184" cy="571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50000"/>
                  </a:schemeClr>
                </a:solidFill>
              </a:rPr>
              <a:t>Gruppearbeid</a:t>
            </a:r>
            <a:endParaRPr lang="nb-NO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Pil høyre 31"/>
          <p:cNvSpPr/>
          <p:nvPr/>
        </p:nvSpPr>
        <p:spPr>
          <a:xfrm>
            <a:off x="4427984" y="4729708"/>
            <a:ext cx="1656184" cy="571500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50000"/>
                  </a:schemeClr>
                </a:solidFill>
              </a:rPr>
              <a:t>Gruppearbeid</a:t>
            </a:r>
            <a:endParaRPr lang="nb-NO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ktangel 26"/>
          <p:cNvSpPr/>
          <p:nvPr/>
        </p:nvSpPr>
        <p:spPr>
          <a:xfrm>
            <a:off x="4211960" y="2276873"/>
            <a:ext cx="1224136" cy="1152127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Samling 4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65000"/>
                  </a:schemeClr>
                </a:solidFill>
              </a:rPr>
              <a:t>11.sept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</p:txBody>
      </p:sp>
      <p:sp>
        <p:nvSpPr>
          <p:cNvPr id="16" name="Tittel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nb-NO" sz="4400" b="1" dirty="0" smtClean="0">
                <a:solidFill>
                  <a:schemeClr val="tx2"/>
                </a:solidFill>
              </a:rPr>
              <a:t>Implementering</a:t>
            </a:r>
            <a:endParaRPr lang="nb-NO" b="1" dirty="0" smtClean="0">
              <a:solidFill>
                <a:schemeClr val="tx2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117773" y="2276872"/>
            <a:ext cx="1213867" cy="114069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Samling 1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65000"/>
                  </a:schemeClr>
                </a:solidFill>
              </a:rPr>
              <a:t>16.jan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1547664" y="2276872"/>
            <a:ext cx="1152127" cy="1152128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Samling 2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65000"/>
                  </a:schemeClr>
                </a:solidFill>
              </a:rPr>
              <a:t>10.apr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2843808" y="2288307"/>
            <a:ext cx="1224136" cy="1140693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r>
              <a:rPr lang="nb-NO" b="1" dirty="0">
                <a:solidFill>
                  <a:schemeClr val="bg1">
                    <a:lumMod val="65000"/>
                  </a:schemeClr>
                </a:solidFill>
              </a:rPr>
              <a:t>Samling 3</a:t>
            </a:r>
          </a:p>
          <a:p>
            <a:pPr algn="ctr">
              <a:defRPr/>
            </a:pPr>
            <a:r>
              <a:rPr lang="nb-NO" b="1" dirty="0" smtClean="0">
                <a:solidFill>
                  <a:schemeClr val="bg1">
                    <a:lumMod val="65000"/>
                  </a:schemeClr>
                </a:solidFill>
              </a:rPr>
              <a:t>5.juni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defRPr/>
            </a:pP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2283386" y="6474822"/>
            <a:ext cx="3888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b-NO" sz="1600" dirty="0" smtClean="0">
                <a:solidFill>
                  <a:schemeClr val="bg1">
                    <a:lumMod val="65000"/>
                  </a:schemeClr>
                </a:solidFill>
              </a:rPr>
              <a:t>Orientering om </a:t>
            </a:r>
            <a:r>
              <a:rPr lang="nb-NO" sz="1600" i="1" dirty="0" smtClean="0">
                <a:solidFill>
                  <a:schemeClr val="bg1">
                    <a:lumMod val="65000"/>
                  </a:schemeClr>
                </a:solidFill>
              </a:rPr>
              <a:t>Pasientforløp – hjem til hjem</a:t>
            </a:r>
            <a:endParaRPr lang="nb-NO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1" name="Bilde 2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2739709" cy="5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Bilde 22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ktangel 24"/>
          <p:cNvSpPr/>
          <p:nvPr/>
        </p:nvSpPr>
        <p:spPr>
          <a:xfrm>
            <a:off x="5580112" y="2060849"/>
            <a:ext cx="1584176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Samling med lansering </a:t>
            </a:r>
            <a:endParaRPr lang="nb-NO" sz="12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12.jan</a:t>
            </a:r>
            <a:endParaRPr lang="nb-NO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179512" y="1628800"/>
            <a:ext cx="110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FASE 1:</a:t>
            </a:r>
            <a:endParaRPr lang="nb-NO" sz="2400" b="1" dirty="0"/>
          </a:p>
        </p:txBody>
      </p:sp>
      <p:sp>
        <p:nvSpPr>
          <p:cNvPr id="17" name="TekstSylinder 16"/>
          <p:cNvSpPr txBox="1"/>
          <p:nvPr/>
        </p:nvSpPr>
        <p:spPr>
          <a:xfrm>
            <a:off x="179512" y="3975447"/>
            <a:ext cx="11001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 smtClean="0"/>
              <a:t>FASE 2:</a:t>
            </a:r>
            <a:endParaRPr lang="nb-NO" sz="2400" b="1" dirty="0"/>
          </a:p>
        </p:txBody>
      </p:sp>
      <p:sp>
        <p:nvSpPr>
          <p:cNvPr id="24" name="Rektangel 23"/>
          <p:cNvSpPr/>
          <p:nvPr/>
        </p:nvSpPr>
        <p:spPr>
          <a:xfrm>
            <a:off x="2987824" y="4509120"/>
            <a:ext cx="1800200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chemeClr val="tx1"/>
                </a:solidFill>
              </a:rPr>
              <a:t>Implementering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012160" y="4509120"/>
            <a:ext cx="2232248" cy="1584176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nb-NO" b="1" dirty="0" smtClean="0">
                <a:solidFill>
                  <a:schemeClr val="tx1"/>
                </a:solidFill>
              </a:rPr>
              <a:t>Spredning til: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b="1" dirty="0" smtClean="0">
                <a:solidFill>
                  <a:schemeClr val="tx1"/>
                </a:solidFill>
              </a:rPr>
              <a:t>alle kommuner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nb-NO" b="1" dirty="0" smtClean="0">
                <a:solidFill>
                  <a:schemeClr val="tx1"/>
                </a:solidFill>
              </a:rPr>
              <a:t>hele Vestre Viken</a:t>
            </a: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cxnSp>
        <p:nvCxnSpPr>
          <p:cNvPr id="33" name="Vinkel 32"/>
          <p:cNvCxnSpPr/>
          <p:nvPr/>
        </p:nvCxnSpPr>
        <p:spPr>
          <a:xfrm rot="5400000">
            <a:off x="3923928" y="1412777"/>
            <a:ext cx="216024" cy="4680520"/>
          </a:xfrm>
          <a:prstGeom prst="bentConnector2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pil 36"/>
          <p:cNvCxnSpPr/>
          <p:nvPr/>
        </p:nvCxnSpPr>
        <p:spPr>
          <a:xfrm>
            <a:off x="1691680" y="3861048"/>
            <a:ext cx="0" cy="648072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pil 39"/>
          <p:cNvCxnSpPr/>
          <p:nvPr/>
        </p:nvCxnSpPr>
        <p:spPr>
          <a:xfrm>
            <a:off x="1763688" y="5229200"/>
            <a:ext cx="1224136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179512" y="4509120"/>
            <a:ext cx="1584176" cy="1584175"/>
          </a:xfrm>
          <a:prstGeom prst="rect">
            <a:avLst/>
          </a:prstGeom>
          <a:solidFill>
            <a:schemeClr val="accent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Samling med lansering </a:t>
            </a:r>
            <a:endParaRPr lang="nb-NO" sz="1200" b="1" dirty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nb-NO" b="1" dirty="0" smtClean="0">
                <a:solidFill>
                  <a:srgbClr val="C00000"/>
                </a:solidFill>
              </a:rPr>
              <a:t>12.jan</a:t>
            </a:r>
            <a:endParaRPr lang="nb-NO" b="1" dirty="0">
              <a:solidFill>
                <a:srgbClr val="C00000"/>
              </a:solidFill>
            </a:endParaRPr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endParaRPr lang="nb-NO" b="1" dirty="0"/>
          </a:p>
          <a:p>
            <a:pPr algn="ctr">
              <a:defRPr/>
            </a:pPr>
            <a:r>
              <a:rPr lang="nb-NO" b="1" dirty="0"/>
              <a:t>.</a:t>
            </a:r>
          </a:p>
        </p:txBody>
      </p:sp>
      <p:cxnSp>
        <p:nvCxnSpPr>
          <p:cNvPr id="42" name="Rett pil 41"/>
          <p:cNvCxnSpPr/>
          <p:nvPr/>
        </p:nvCxnSpPr>
        <p:spPr>
          <a:xfrm>
            <a:off x="4788024" y="5229200"/>
            <a:ext cx="1224136" cy="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2739709" cy="55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Bilde 6" descr="\\sikt.sykehuspartner.no\Data\VVHF\SDS\Felles\VVHF Tverrfaglig\Pasientforløp\Kurs og opplæring læringsnettverk\Logo KommuneHelseSamarbeid - stor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35986"/>
            <a:ext cx="2582260" cy="74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kstSylinder 8"/>
          <p:cNvSpPr txBox="1"/>
          <p:nvPr/>
        </p:nvSpPr>
        <p:spPr>
          <a:xfrm>
            <a:off x="1547664" y="2348880"/>
            <a:ext cx="67687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b-NO" sz="3200" dirty="0" smtClean="0"/>
              <a:t> Godt samarbeid mellom deltakere fra kommune- og spesialisthelsetjeneste</a:t>
            </a:r>
          </a:p>
          <a:p>
            <a:pPr>
              <a:buFont typeface="Arial" pitchFamily="34" charset="0"/>
              <a:buChar char="•"/>
            </a:pPr>
            <a:endParaRPr lang="nb-NO" sz="3200" dirty="0" smtClean="0"/>
          </a:p>
          <a:p>
            <a:pPr>
              <a:buFont typeface="Arial" pitchFamily="34" charset="0"/>
              <a:buChar char="•"/>
            </a:pPr>
            <a:r>
              <a:rPr lang="nb-NO" sz="3200" dirty="0" smtClean="0"/>
              <a:t> Utveksling av kunnskap om hverandres arbeid</a:t>
            </a:r>
          </a:p>
          <a:p>
            <a:pPr>
              <a:buFont typeface="Arial" pitchFamily="34" charset="0"/>
              <a:buChar char="•"/>
            </a:pPr>
            <a:endParaRPr lang="nb-NO" sz="3200" dirty="0" smtClean="0"/>
          </a:p>
          <a:p>
            <a:pPr>
              <a:buFont typeface="Arial" pitchFamily="34" charset="0"/>
              <a:buChar char="•"/>
            </a:pPr>
            <a:r>
              <a:rPr lang="nb-NO" sz="3200" dirty="0" smtClean="0"/>
              <a:t> Samordning av samarbeidsfelt</a:t>
            </a:r>
            <a:endParaRPr lang="nb-NO" sz="3200" dirty="0"/>
          </a:p>
        </p:txBody>
      </p: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864096"/>
          </a:xfrm>
        </p:spPr>
        <p:txBody>
          <a:bodyPr>
            <a:normAutofit/>
          </a:bodyPr>
          <a:lstStyle/>
          <a:p>
            <a:r>
              <a:rPr lang="nb-NO" sz="3600" b="1" dirty="0" smtClean="0">
                <a:solidFill>
                  <a:schemeClr val="tx2"/>
                </a:solidFill>
              </a:rPr>
              <a:t>Samhandling i prosessen</a:t>
            </a:r>
            <a:endParaRPr lang="nb-NO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137</Words>
  <Application>Microsoft Office PowerPoint</Application>
  <PresentationFormat>Skjermfremvisning (4:3)</PresentationFormat>
  <Paragraphs>104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Office-tema</vt:lpstr>
      <vt:lpstr>Pasientforløp – hjem til hjem</vt:lpstr>
      <vt:lpstr>Helhetlige og felles pasientforløp</vt:lpstr>
      <vt:lpstr>Læringsnettverk</vt:lpstr>
      <vt:lpstr>Implementering</vt:lpstr>
      <vt:lpstr>Samhandling i prosessen</vt:lpstr>
    </vt:vector>
  </TitlesOfParts>
  <Company>Helse Sør-Øst RHF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Pasientforløp – hjem til hjem</dc:title>
  <dc:creator>Vigdis Bache Semb</dc:creator>
  <cp:lastModifiedBy>Kari Engen Sørensen</cp:lastModifiedBy>
  <cp:revision>95</cp:revision>
  <dcterms:created xsi:type="dcterms:W3CDTF">2015-09-10T20:46:23Z</dcterms:created>
  <dcterms:modified xsi:type="dcterms:W3CDTF">2015-09-16T07:24:08Z</dcterms:modified>
</cp:coreProperties>
</file>